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notesMasterIdLst>
    <p:notesMasterId r:id="rId30"/>
  </p:notesMasterIdLst>
  <p:handoutMasterIdLst>
    <p:handoutMasterId r:id="rId31"/>
  </p:handoutMasterIdLst>
  <p:sldIdLst>
    <p:sldId id="507" r:id="rId2"/>
    <p:sldId id="508" r:id="rId3"/>
    <p:sldId id="530" r:id="rId4"/>
    <p:sldId id="509" r:id="rId5"/>
    <p:sldId id="518" r:id="rId6"/>
    <p:sldId id="519" r:id="rId7"/>
    <p:sldId id="520" r:id="rId8"/>
    <p:sldId id="521" r:id="rId9"/>
    <p:sldId id="510" r:id="rId10"/>
    <p:sldId id="531" r:id="rId11"/>
    <p:sldId id="513" r:id="rId12"/>
    <p:sldId id="514" r:id="rId13"/>
    <p:sldId id="532" r:id="rId14"/>
    <p:sldId id="522" r:id="rId15"/>
    <p:sldId id="523" r:id="rId16"/>
    <p:sldId id="533" r:id="rId17"/>
    <p:sldId id="524" r:id="rId18"/>
    <p:sldId id="529" r:id="rId19"/>
    <p:sldId id="537" r:id="rId20"/>
    <p:sldId id="538" r:id="rId21"/>
    <p:sldId id="525" r:id="rId22"/>
    <p:sldId id="534" r:id="rId23"/>
    <p:sldId id="536" r:id="rId24"/>
    <p:sldId id="515" r:id="rId25"/>
    <p:sldId id="526" r:id="rId26"/>
    <p:sldId id="535" r:id="rId27"/>
    <p:sldId id="516" r:id="rId28"/>
    <p:sldId id="528" r:id="rId29"/>
  </p:sldIdLst>
  <p:sldSz cx="9144000" cy="6858000" type="screen4x3"/>
  <p:notesSz cx="67818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ubalem Fekade" initials="WF" lastIdx="32" clrIdx="0"/>
  <p:cmAuthor id="1" name="Abdulkarim Seid" initials="Ak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003399"/>
    <a:srgbClr val="1284EC"/>
    <a:srgbClr val="FFFF00"/>
    <a:srgbClr val="339966"/>
    <a:srgbClr val="FFCC99"/>
    <a:srgbClr val="F40225"/>
    <a:srgbClr val="99FF99"/>
    <a:srgbClr val="E50101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660"/>
  </p:normalViewPr>
  <p:slideViewPr>
    <p:cSldViewPr>
      <p:cViewPr>
        <p:scale>
          <a:sx n="66" d="100"/>
          <a:sy n="66" d="100"/>
        </p:scale>
        <p:origin x="-88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444" y="-114"/>
      </p:cViewPr>
      <p:guideLst>
        <p:guide orient="horz" pos="3126"/>
        <p:guide pos="21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F5C911-D86A-463D-99C9-76FBC425B402}" type="datetimeFigureOut">
              <a:rPr lang="en-US"/>
              <a:pPr>
                <a:defRPr/>
              </a:pPr>
              <a:t>1/22/2015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75A288F-3D00-4289-BC2D-5C6857C1C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947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0EE892F-F061-4D5F-AF4A-27409A759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13093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851648" cy="615553"/>
          </a:xfrm>
          <a:ln>
            <a:noFill/>
          </a:ln>
        </p:spPr>
        <p:txBody>
          <a:bodyPr vert="horz" tIns="0" rIns="0" bIns="0" anchor="t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  <a:ln>
            <a:noFill/>
          </a:ln>
        </p:spPr>
        <p:txBody>
          <a:bodyPr vert="horz" lIns="0" tIns="0" rIns="0" bIns="0" anchor="t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ctr">
              <a:defRPr lang="en-US" sz="40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lvl="0" algn="r">
              <a:spcBef>
                <a:spcPct val="0"/>
              </a:spcBef>
              <a:buNone/>
            </a:pPr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762000" cy="365125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fld id="{82116F66-1006-4D30-B941-9B75DCB037C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2240D-74F8-4C42-9189-28C99923FF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AA6DB-1415-4A43-97DF-AFE1AA7037C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914400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257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8A0E1-0D79-4739-AE26-12D996DE01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BBC66D-BC20-4DA2-8AA7-76C2AC95D5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19700-DFEA-4AE2-A647-5B18B93ACB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45A3A7-574C-4F91-82E9-00097C5F02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0547DD-6A61-4557-A8AB-B60A802D98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DBCAD-9A32-4A31-957C-744A4E051A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CCE92114-44D7-487B-AB24-508C538E35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228600" y="76200"/>
            <a:ext cx="8153400" cy="958056"/>
          </a:xfrm>
          <a:prstGeom prst="rect">
            <a:avLst/>
          </a:prstGeom>
        </p:spPr>
        <p:txBody>
          <a:bodyPr vert="horz" lIns="0" tIns="0" rIns="0" bIns="0" anchor="t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228600" y="1070154"/>
            <a:ext cx="8763000" cy="52544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000">
                <a:solidFill>
                  <a:schemeClr val="tx2">
                    <a:shade val="90000"/>
                  </a:schemeClr>
                </a:solidFill>
                <a:latin typeface="Ebrima" pitchFamily="2" charset="0"/>
                <a:ea typeface="Ebrima" pitchFamily="2" charset="0"/>
                <a:cs typeface="Ebrima" pitchFamily="2" charset="0"/>
              </a:defRPr>
            </a:lvl1pPr>
          </a:lstStyle>
          <a:p>
            <a:pPr>
              <a:defRPr/>
            </a:pPr>
            <a:fld id="{9F7F8A61-D12F-4FAD-BC93-CEE373ED85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83184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52400"/>
            <a:ext cx="619337" cy="778823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btitle 2"/>
          <p:cNvSpPr txBox="1">
            <a:spLocks/>
          </p:cNvSpPr>
          <p:nvPr/>
        </p:nvSpPr>
        <p:spPr bwMode="auto">
          <a:xfrm>
            <a:off x="6325170" y="6159195"/>
            <a:ext cx="274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1600" i="1" dirty="0" smtClean="0">
                <a:solidFill>
                  <a:srgbClr val="003399"/>
                </a:solidFill>
                <a:latin typeface="Lucida Sans" pitchFamily="34" charset="0"/>
              </a:rPr>
              <a:t>DMU and SM Module</a:t>
            </a:r>
          </a:p>
          <a:p>
            <a:pPr algn="r" eaLnBrk="1" hangingPunct="1"/>
            <a:r>
              <a:rPr lang="en-US" sz="1600" i="1" dirty="0" smtClean="0">
                <a:solidFill>
                  <a:srgbClr val="003399"/>
                </a:solidFill>
                <a:latin typeface="Lucida Sans" pitchFamily="34" charset="0"/>
              </a:rPr>
              <a:t>NBI Secretariat </a:t>
            </a:r>
            <a:endParaRPr lang="en-US" sz="1600" i="1" dirty="0">
              <a:solidFill>
                <a:srgbClr val="003399"/>
              </a:solidFill>
              <a:latin typeface="Lucida Sans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851648" cy="914400"/>
          </a:xfrm>
        </p:spPr>
        <p:txBody>
          <a:bodyPr/>
          <a:lstStyle/>
          <a:p>
            <a:r>
              <a:rPr lang="en-US" sz="4800" dirty="0" smtClean="0"/>
              <a:t>DSS Training Material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Database Manager Utility and System Manager Training Module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Database </a:t>
            </a:r>
            <a:r>
              <a:rPr lang="en-US" sz="9600" dirty="0" smtClean="0"/>
              <a:t>Management Using </a:t>
            </a:r>
            <a:r>
              <a:rPr lang="en-US" sz="9600" dirty="0" smtClean="0"/>
              <a:t>the DMU 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Database management using the DMU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7315200" cy="525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Database management operations </a:t>
            </a:r>
          </a:p>
          <a:p>
            <a:r>
              <a:rPr lang="en-US" sz="2800" dirty="0" smtClean="0"/>
              <a:t>The  following operations can be undertaken using the Database Manager Utility:</a:t>
            </a:r>
          </a:p>
          <a:p>
            <a:pPr lvl="1"/>
            <a:r>
              <a:rPr lang="en-US" sz="2700" dirty="0" smtClean="0"/>
              <a:t>Create a database </a:t>
            </a:r>
          </a:p>
          <a:p>
            <a:pPr lvl="1"/>
            <a:r>
              <a:rPr lang="en-US" sz="2700" dirty="0" smtClean="0"/>
              <a:t>Update a database</a:t>
            </a:r>
          </a:p>
          <a:p>
            <a:pPr lvl="1"/>
            <a:r>
              <a:rPr lang="en-US" sz="2700" dirty="0" smtClean="0"/>
              <a:t>Backup a database</a:t>
            </a:r>
          </a:p>
          <a:p>
            <a:pPr lvl="1"/>
            <a:r>
              <a:rPr lang="en-US" sz="2700" dirty="0" smtClean="0"/>
              <a:t>Delete (or remove) a database</a:t>
            </a:r>
            <a:endParaRPr lang="en-US" dirty="0" smtClean="0"/>
          </a:p>
        </p:txBody>
      </p:sp>
      <p:pic>
        <p:nvPicPr>
          <p:cNvPr id="10" name="Picture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00800" y="2514600"/>
            <a:ext cx="2514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and Review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Exercise 1: Creating a database</a:t>
            </a:r>
          </a:p>
          <a:p>
            <a:r>
              <a:rPr lang="en-US" dirty="0" smtClean="0"/>
              <a:t>Exercise 2: Backup a database</a:t>
            </a:r>
          </a:p>
          <a:p>
            <a:r>
              <a:rPr lang="en-US" dirty="0" smtClean="0"/>
              <a:t>Exercise 3: Remove (drop) a database</a:t>
            </a:r>
          </a:p>
          <a:p>
            <a:r>
              <a:rPr lang="en-US" dirty="0" smtClean="0"/>
              <a:t>Exercise 4: Restore a database</a:t>
            </a:r>
          </a:p>
          <a:p>
            <a:r>
              <a:rPr lang="en-US" dirty="0" smtClean="0"/>
              <a:t>Exercise 5: Update a database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 1: What are inputs needed to establish as connection to the server.</a:t>
            </a:r>
          </a:p>
          <a:p>
            <a:r>
              <a:rPr lang="en-US" dirty="0" smtClean="0"/>
              <a:t>Question 2:  A connection to the database server needs to be established using DSS Database Manager Utility in order to use the database management functions. (True/False)</a:t>
            </a:r>
          </a:p>
          <a:p>
            <a:r>
              <a:rPr lang="en-US" dirty="0" smtClean="0"/>
              <a:t>Question 3: The update database function can upgrade or downgrade DSS databases. (True/False)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Workspace </a:t>
            </a:r>
            <a:r>
              <a:rPr lang="en-US" sz="9600" dirty="0" smtClean="0"/>
              <a:t>Management Using </a:t>
            </a:r>
            <a:r>
              <a:rPr lang="en-US" sz="9600" dirty="0" smtClean="0"/>
              <a:t>the DMU 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Workspace management using the DMU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7315200" cy="525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Workspace management operations </a:t>
            </a:r>
          </a:p>
          <a:p>
            <a:r>
              <a:rPr lang="en-US" sz="2800" dirty="0" smtClean="0"/>
              <a:t>The  following operations can be undertaken using the Database Manager Utility:</a:t>
            </a:r>
          </a:p>
          <a:p>
            <a:pPr lvl="1"/>
            <a:r>
              <a:rPr lang="en-US" sz="2700" dirty="0" smtClean="0"/>
              <a:t>Create a Workspace </a:t>
            </a:r>
          </a:p>
          <a:p>
            <a:pPr lvl="1"/>
            <a:r>
              <a:rPr lang="en-US" sz="2700" dirty="0" smtClean="0"/>
              <a:t>Move a Workspace between databases</a:t>
            </a:r>
          </a:p>
          <a:p>
            <a:pPr lvl="1"/>
            <a:r>
              <a:rPr lang="en-US" sz="2700" dirty="0" smtClean="0"/>
              <a:t>Delete (or remove) a Workspace </a:t>
            </a:r>
          </a:p>
          <a:p>
            <a:pPr lvl="1"/>
            <a:r>
              <a:rPr lang="en-US" sz="2800" dirty="0" smtClean="0"/>
              <a:t>Assigning users to workspaces 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581400"/>
            <a:ext cx="2209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and Review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1: Creating a Workspace </a:t>
            </a:r>
          </a:p>
          <a:p>
            <a:r>
              <a:rPr lang="en-US" dirty="0" smtClean="0"/>
              <a:t>Exercise 2: Exporting a Workspace </a:t>
            </a:r>
          </a:p>
          <a:p>
            <a:r>
              <a:rPr lang="en-US" dirty="0" smtClean="0"/>
              <a:t>Exercise 3: Importing a Workspace </a:t>
            </a:r>
          </a:p>
          <a:p>
            <a:r>
              <a:rPr lang="en-US" dirty="0" smtClean="0"/>
              <a:t>Exercise 4: Deleting  a Workspace </a:t>
            </a:r>
          </a:p>
          <a:p>
            <a:endParaRPr lang="en-US" dirty="0" smtClean="0"/>
          </a:p>
          <a:p>
            <a:r>
              <a:rPr lang="en-US" dirty="0" smtClean="0"/>
              <a:t>Question 1: What is a workspace? And what is the use of it?</a:t>
            </a:r>
          </a:p>
          <a:p>
            <a:pPr lvl="0"/>
            <a:r>
              <a:rPr lang="en-US" dirty="0" smtClean="0"/>
              <a:t>Question 2: Explain how workspaces can be moved between difference DSS databases.</a:t>
            </a:r>
          </a:p>
          <a:p>
            <a:pPr lvl="0"/>
            <a:r>
              <a:rPr lang="en-US" dirty="0" smtClean="0"/>
              <a:t>Question 3: Deleted workspaces cannot be recovered (True/False)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User Management Using </a:t>
            </a:r>
            <a:r>
              <a:rPr lang="en-US" sz="9600" dirty="0" smtClean="0"/>
              <a:t>the DMU 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management using the DMU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7315200" cy="525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User management operations </a:t>
            </a:r>
          </a:p>
          <a:p>
            <a:r>
              <a:rPr lang="en-US" sz="2800" dirty="0" smtClean="0"/>
              <a:t>The  following operations can be undertaken using the Database Manager Utility:</a:t>
            </a:r>
          </a:p>
          <a:p>
            <a:pPr lvl="1"/>
            <a:r>
              <a:rPr lang="en-US" sz="2700" dirty="0" smtClean="0"/>
              <a:t>Create a user </a:t>
            </a:r>
          </a:p>
          <a:p>
            <a:pPr lvl="1"/>
            <a:r>
              <a:rPr lang="en-US" sz="2700" dirty="0" smtClean="0"/>
              <a:t>Edit user properties</a:t>
            </a:r>
          </a:p>
          <a:p>
            <a:pPr lvl="1"/>
            <a:r>
              <a:rPr lang="en-US" sz="2700" dirty="0" smtClean="0"/>
              <a:t>Delete a user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276600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management using the DMU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User levels in the DSS</a:t>
            </a:r>
          </a:p>
          <a:p>
            <a:pPr lvl="1">
              <a:lnSpc>
                <a:spcPct val="120000"/>
              </a:lnSpc>
            </a:pPr>
            <a:r>
              <a:rPr lang="en-US" sz="2700" dirty="0" smtClean="0"/>
              <a:t>Database server manager: </a:t>
            </a:r>
            <a:endParaRPr lang="en-US" sz="27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Has </a:t>
            </a:r>
            <a:r>
              <a:rPr lang="en-US" sz="2400" dirty="0" smtClean="0"/>
              <a:t>access to all databases and workspaces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sz="2700" dirty="0" smtClean="0"/>
              <a:t>Administrator: </a:t>
            </a:r>
            <a:endParaRPr lang="en-US" sz="27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Created </a:t>
            </a:r>
            <a:r>
              <a:rPr lang="en-US" sz="2400" dirty="0" smtClean="0"/>
              <a:t>by default when a new database is created. </a:t>
            </a:r>
            <a:endParaRPr lang="en-US" sz="24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Works </a:t>
            </a:r>
            <a:r>
              <a:rPr lang="en-US" sz="2400" dirty="0" smtClean="0"/>
              <a:t>as a system administrator for the database and its associated workspaces. </a:t>
            </a:r>
            <a:endParaRPr lang="en-US" sz="24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Can </a:t>
            </a:r>
            <a:r>
              <a:rPr lang="en-US" sz="2400" dirty="0" smtClean="0"/>
              <a:t>create other users, associated them with a workspace and has read-write access</a:t>
            </a:r>
            <a:r>
              <a:rPr lang="en-US" dirty="0" smtClean="0"/>
              <a:t>.</a:t>
            </a:r>
            <a:endParaRPr lang="en-US" sz="2700" dirty="0" smtClean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management using the DMU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User levels in the </a:t>
            </a:r>
            <a:r>
              <a:rPr lang="en-US" sz="2800" b="1" dirty="0" smtClean="0"/>
              <a:t>DSS (cont.)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sz="2700" dirty="0" smtClean="0"/>
              <a:t>Workspace lead: </a:t>
            </a:r>
            <a:endParaRPr lang="en-US" sz="27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Created </a:t>
            </a:r>
            <a:r>
              <a:rPr lang="en-US" sz="2400" dirty="0" smtClean="0"/>
              <a:t>at the database level and then is associated as a workspace lead by an administrator. </a:t>
            </a:r>
            <a:endParaRPr lang="en-US" sz="24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H</a:t>
            </a:r>
            <a:r>
              <a:rPr lang="en-US" sz="2400" dirty="0" smtClean="0"/>
              <a:t>as </a:t>
            </a:r>
            <a:r>
              <a:rPr lang="en-US" sz="2400" dirty="0" smtClean="0"/>
              <a:t>a read-write access </a:t>
            </a:r>
            <a:endParaRPr lang="en-US" sz="24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Can </a:t>
            </a:r>
            <a:r>
              <a:rPr lang="en-US" sz="2400" dirty="0" smtClean="0"/>
              <a:t>associate other created users (by the Administrator) with the workspace </a:t>
            </a:r>
            <a:endParaRPr lang="en-US" sz="2400" dirty="0" smtClean="0"/>
          </a:p>
          <a:p>
            <a:pPr lvl="2">
              <a:lnSpc>
                <a:spcPct val="120000"/>
              </a:lnSpc>
            </a:pPr>
            <a:r>
              <a:rPr lang="en-US" sz="2400" dirty="0" smtClean="0"/>
              <a:t>Leads </a:t>
            </a:r>
            <a:r>
              <a:rPr lang="en-US" sz="2400" dirty="0" smtClean="0"/>
              <a:t>but cannot add or remove users to the </a:t>
            </a:r>
            <a:r>
              <a:rPr lang="en-US" sz="2400" dirty="0" smtClean="0"/>
              <a:t>workspace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learn in this module?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This module Introduces you to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General definitions and concepts.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Database management using the Database manager utility (DMU).     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Workspace management using the DMU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User management using the DMU.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System Manager basics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System Manager functionality 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management using the DMU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/>
              <a:t>User levels in the </a:t>
            </a:r>
            <a:r>
              <a:rPr lang="en-US" sz="2800" b="1" dirty="0" smtClean="0"/>
              <a:t>DSS (cont.)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sz="2700" dirty="0" smtClean="0"/>
              <a:t>Workspace member: </a:t>
            </a:r>
          </a:p>
          <a:p>
            <a:pPr lvl="2">
              <a:lnSpc>
                <a:spcPct val="120000"/>
              </a:lnSpc>
            </a:pPr>
            <a:r>
              <a:rPr lang="en-US" sz="2600" dirty="0" smtClean="0"/>
              <a:t>Created </a:t>
            </a:r>
            <a:r>
              <a:rPr lang="en-US" sz="2600" dirty="0" smtClean="0"/>
              <a:t>at the database level and then is associated as a workspace member by an administrator or a workspace lead. </a:t>
            </a:r>
          </a:p>
          <a:p>
            <a:pPr lvl="2">
              <a:lnSpc>
                <a:spcPct val="120000"/>
              </a:lnSpc>
            </a:pPr>
            <a:r>
              <a:rPr lang="en-US" sz="2600" dirty="0" smtClean="0"/>
              <a:t>Has </a:t>
            </a:r>
            <a:r>
              <a:rPr lang="en-US" sz="2600" dirty="0" smtClean="0"/>
              <a:t>a read-write access but cannot create nor associate users</a:t>
            </a:r>
            <a:r>
              <a:rPr lang="en-US" dirty="0" smtClean="0"/>
              <a:t>.</a:t>
            </a:r>
            <a:endParaRPr lang="en-US" sz="2700" dirty="0" smtClean="0"/>
          </a:p>
          <a:p>
            <a:pPr lvl="1">
              <a:lnSpc>
                <a:spcPct val="120000"/>
              </a:lnSpc>
            </a:pPr>
            <a:r>
              <a:rPr lang="en-US" sz="2700" dirty="0" smtClean="0"/>
              <a:t>Workspace </a:t>
            </a:r>
            <a:r>
              <a:rPr lang="en-US" sz="2700" dirty="0" smtClean="0"/>
              <a:t>reviewer: </a:t>
            </a:r>
            <a:endParaRPr lang="en-US" sz="2700" dirty="0" smtClean="0"/>
          </a:p>
          <a:p>
            <a:pPr lvl="2">
              <a:lnSpc>
                <a:spcPct val="120000"/>
              </a:lnSpc>
            </a:pPr>
            <a:r>
              <a:rPr lang="en-US" sz="2600" dirty="0" smtClean="0"/>
              <a:t>Created </a:t>
            </a:r>
            <a:r>
              <a:rPr lang="en-US" sz="2600" dirty="0" smtClean="0"/>
              <a:t>at the database level and then is associated as a workspace reviewer by an administrator or a workspace lead. </a:t>
            </a:r>
            <a:endParaRPr lang="en-US" sz="2600" dirty="0" smtClean="0"/>
          </a:p>
          <a:p>
            <a:pPr lvl="2">
              <a:lnSpc>
                <a:spcPct val="120000"/>
              </a:lnSpc>
            </a:pPr>
            <a:r>
              <a:rPr lang="en-US" sz="2600" dirty="0" smtClean="0"/>
              <a:t>Has </a:t>
            </a:r>
            <a:r>
              <a:rPr lang="en-US" sz="2600" dirty="0" smtClean="0"/>
              <a:t>only a read access and cannot create nor associate users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3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and Review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1: Creating a user</a:t>
            </a:r>
          </a:p>
          <a:p>
            <a:r>
              <a:rPr lang="en-US" dirty="0" smtClean="0"/>
              <a:t>Exercise 2: Editing user properties</a:t>
            </a:r>
          </a:p>
          <a:p>
            <a:r>
              <a:rPr lang="en-US" dirty="0" smtClean="0"/>
              <a:t>Exercise 3: Assigning users to workspaces</a:t>
            </a:r>
          </a:p>
          <a:p>
            <a:r>
              <a:rPr lang="en-US" dirty="0" smtClean="0"/>
              <a:t>Exercise 4: Deleting  a user</a:t>
            </a:r>
          </a:p>
          <a:p>
            <a:endParaRPr lang="en-US" dirty="0" smtClean="0"/>
          </a:p>
          <a:p>
            <a:r>
              <a:rPr lang="en-US" dirty="0" smtClean="0"/>
              <a:t>Question 1: Assigning users to workspaces can be done using the ‘Users’ menu of the database manager utility (True/False)</a:t>
            </a:r>
          </a:p>
          <a:p>
            <a:pPr lvl="0"/>
            <a:r>
              <a:rPr lang="en-US" dirty="0" smtClean="0"/>
              <a:t>Question 2: Users are created at the workspace level and then assigned a role (True/False)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DSS / System </a:t>
            </a:r>
            <a:r>
              <a:rPr lang="en-US" sz="9600" dirty="0" smtClean="0"/>
              <a:t>Manager Basics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DSS 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4648200" cy="52578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Login to the DSS: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Start the program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Setup a connection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Login </a:t>
            </a:r>
            <a:r>
              <a:rPr lang="en-US" dirty="0" smtClean="0"/>
              <a:t>to particular </a:t>
            </a:r>
            <a:r>
              <a:rPr lang="en-US" dirty="0" smtClean="0"/>
              <a:t>workspace. </a:t>
            </a:r>
            <a:endParaRPr lang="en-US" dirty="0" smtClean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 l="1707" t="37841" r="50346" b="40676"/>
          <a:stretch>
            <a:fillRect/>
          </a:stretch>
        </p:blipFill>
        <p:spPr bwMode="auto">
          <a:xfrm>
            <a:off x="5715000" y="1600200"/>
            <a:ext cx="2819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3528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3505200" y="2133600"/>
            <a:ext cx="5562600" cy="2286000"/>
            <a:chOff x="3581400" y="2057400"/>
            <a:chExt cx="5562600" cy="2286000"/>
          </a:xfrm>
        </p:grpSpPr>
        <p:pic>
          <p:nvPicPr>
            <p:cNvPr id="8" name="Picture 7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81400" y="2209800"/>
              <a:ext cx="373380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/>
            <p:cNvPicPr/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22137" y="2057400"/>
              <a:ext cx="172186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Manager 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46482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System explorer has the following items: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My Profile: this shows the profile of the logged in user.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Settings: this shows the general settings of the DSS session.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Users: this group shows a list of the users logged into database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Workspaces: this shows the workspaces in the DSS database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828800"/>
            <a:ext cx="3352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and Review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1: Activating the System Explorer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Question 1: What are the inputs required to login to the DSS?</a:t>
            </a:r>
          </a:p>
          <a:p>
            <a:pPr lvl="0"/>
            <a:r>
              <a:rPr lang="en-US" dirty="0" smtClean="0"/>
              <a:t>Question 2: If connection properties are wrong, how does the system informs you?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System Manager </a:t>
            </a:r>
            <a:r>
              <a:rPr lang="en-US" sz="9600" dirty="0" smtClean="0"/>
              <a:t>Functionality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manager functionality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System Manager offers a subset of the functions that are provided by the Database manager utility, namely: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Creating and editing users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Creating new workspaces and assigning users to them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creation of new users and workspaces can only be undertaken by administrators</a:t>
            </a:r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and Review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Exercise 1: Creating a user</a:t>
            </a:r>
          </a:p>
          <a:p>
            <a:r>
              <a:rPr lang="en-US" dirty="0" smtClean="0"/>
              <a:t>Exercise 2: Deleting  a user</a:t>
            </a:r>
          </a:p>
          <a:p>
            <a:r>
              <a:rPr lang="en-US" dirty="0" smtClean="0"/>
              <a:t>Exercise 3: Creating a workspace</a:t>
            </a:r>
          </a:p>
          <a:p>
            <a:r>
              <a:rPr lang="en-US" dirty="0" smtClean="0"/>
              <a:t>Exercise 4: Assigning users to workspaces</a:t>
            </a:r>
          </a:p>
          <a:p>
            <a:endParaRPr lang="en-US" dirty="0" smtClean="0"/>
          </a:p>
          <a:p>
            <a:r>
              <a:rPr lang="en-US" dirty="0" smtClean="0"/>
              <a:t>Question 1: The System Manager offers same functionality as the Database manager utility (True/False)</a:t>
            </a:r>
          </a:p>
          <a:p>
            <a:pPr lvl="0"/>
            <a:r>
              <a:rPr lang="en-US" dirty="0" smtClean="0"/>
              <a:t>Question 2: Any DSS user can create other users and workspaces. (True/False)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9600" dirty="0" smtClean="0"/>
              <a:t>NBDSS Definitions and  Concepts</a:t>
            </a:r>
            <a:endParaRPr lang="en-US" sz="9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NBDSS </a:t>
            </a:r>
            <a:r>
              <a:rPr lang="en-US" dirty="0" smtClean="0"/>
              <a:t>definitions and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3820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Database server</a:t>
            </a:r>
            <a:r>
              <a:rPr lang="en-US" dirty="0" smtClean="0"/>
              <a:t>: is a program that contains a collection of the DSS databases and provides database services to the DSS.</a:t>
            </a:r>
          </a:p>
          <a:p>
            <a:r>
              <a:rPr lang="en-US" b="1" dirty="0" smtClean="0"/>
              <a:t>Database</a:t>
            </a:r>
            <a:r>
              <a:rPr lang="en-US" dirty="0" smtClean="0"/>
              <a:t>: is a collection of workspaces with identical structure plus a master template that contains tables related to user and workspace management.</a:t>
            </a:r>
          </a:p>
          <a:p>
            <a:r>
              <a:rPr lang="en-US" b="1" dirty="0" smtClean="0"/>
              <a:t>Workspace</a:t>
            </a:r>
            <a:r>
              <a:rPr lang="en-US" dirty="0" smtClean="0"/>
              <a:t>: is a collection of tables residing within an area of a database. All workspaces contain the exact same set of tables; but with different data in the tables. Datasets in the DSS are organized in workspaces.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NBDSS </a:t>
            </a:r>
            <a:r>
              <a:rPr lang="en-US" dirty="0" smtClean="0"/>
              <a:t>definitions and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3962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Data Management in the DSS</a:t>
            </a:r>
          </a:p>
          <a:p>
            <a:pPr lvl="1"/>
            <a:r>
              <a:rPr lang="en-US" dirty="0" smtClean="0"/>
              <a:t>The DSS data is stored in a database, which can have one or more workspace(s). </a:t>
            </a:r>
          </a:p>
          <a:p>
            <a:pPr lvl="1"/>
            <a:r>
              <a:rPr lang="en-US" dirty="0" smtClean="0"/>
              <a:t>The DSS databases are stored on a database server. DSS users can make connection from their PCs (where the DSS software is installed) to access the DSS databases. </a:t>
            </a:r>
          </a:p>
          <a:p>
            <a:pPr lvl="1"/>
            <a:r>
              <a:rPr lang="en-US" dirty="0" smtClean="0"/>
              <a:t>The database server and the DSS software can also co-exist on one PC. 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 l="3464"/>
          <a:stretch>
            <a:fillRect/>
          </a:stretch>
        </p:blipFill>
        <p:spPr bwMode="auto">
          <a:xfrm>
            <a:off x="4724400" y="1295400"/>
            <a:ext cx="36576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NBDSS </a:t>
            </a:r>
            <a:r>
              <a:rPr lang="en-US" dirty="0" smtClean="0"/>
              <a:t>definitions and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3962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is the Database Manager Utility?</a:t>
            </a:r>
          </a:p>
          <a:p>
            <a:r>
              <a:rPr lang="en-US" dirty="0" smtClean="0"/>
              <a:t>A stand alone tool that  allows you to undertake the following:</a:t>
            </a:r>
          </a:p>
          <a:p>
            <a:pPr lvl="1"/>
            <a:r>
              <a:rPr lang="en-US" dirty="0" smtClean="0"/>
              <a:t>Create a connection to the database server</a:t>
            </a:r>
          </a:p>
          <a:p>
            <a:pPr lvl="1"/>
            <a:r>
              <a:rPr lang="en-US" dirty="0" smtClean="0"/>
              <a:t>Create, update, backup , restore and delete DSS databases</a:t>
            </a:r>
          </a:p>
          <a:p>
            <a:pPr lvl="1"/>
            <a:r>
              <a:rPr lang="en-US" dirty="0" smtClean="0"/>
              <a:t>Create, import , export, remove and assign users to workspaces</a:t>
            </a:r>
          </a:p>
          <a:p>
            <a:pPr lvl="1"/>
            <a:r>
              <a:rPr lang="en-US" dirty="0" smtClean="0"/>
              <a:t>Create, edit and remove DSS users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365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NBDSS </a:t>
            </a:r>
            <a:r>
              <a:rPr lang="en-US" dirty="0" smtClean="0"/>
              <a:t>definitions and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3962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What is the System manager?</a:t>
            </a:r>
          </a:p>
          <a:p>
            <a:r>
              <a:rPr lang="en-US" dirty="0" smtClean="0"/>
              <a:t>It is part of the DSS user interface. It only offers a subset of the functions that are provided by the Database Manager Utility, namely:</a:t>
            </a:r>
          </a:p>
          <a:p>
            <a:pPr lvl="1"/>
            <a:r>
              <a:rPr lang="en-US" dirty="0" smtClean="0"/>
              <a:t>Create and edit users</a:t>
            </a:r>
          </a:p>
          <a:p>
            <a:pPr lvl="1"/>
            <a:r>
              <a:rPr lang="en-US" dirty="0" smtClean="0"/>
              <a:t>Create workspaces and assign users to workspaces</a:t>
            </a:r>
          </a:p>
          <a:p>
            <a:r>
              <a:rPr lang="en-US" dirty="0" smtClean="0"/>
              <a:t>These functions are accessed through the DSS user interface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524000"/>
            <a:ext cx="320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NBDSS </a:t>
            </a:r>
            <a:r>
              <a:rPr lang="en-US" dirty="0" smtClean="0"/>
              <a:t>definitions and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functionality overlap between the Database manager utility and the System manager?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81200"/>
            <a:ext cx="6826832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26293-4D8B-41B6-B366-FC14667B8BB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28600" y="1066800"/>
            <a:ext cx="8458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Question 1: Databases can be managed using the 'System' manager. (True / False)</a:t>
            </a:r>
          </a:p>
          <a:p>
            <a:r>
              <a:rPr lang="en-US" dirty="0" smtClean="0"/>
              <a:t>Question 2:The 'System' manager has a subset of the functionality of the Database manager utility (True / False)</a:t>
            </a:r>
          </a:p>
          <a:p>
            <a:r>
              <a:rPr lang="en-US" dirty="0" smtClean="0"/>
              <a:t>Question 3: A DSS workspace can have one or more database. (True / False)</a:t>
            </a:r>
          </a:p>
          <a:p>
            <a:r>
              <a:rPr lang="en-US" dirty="0" smtClean="0"/>
              <a:t>Question 4: The DSS can work with the PostgreSQL and Oracle database servers (True / False)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69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8068</TotalTime>
  <Words>1271</Words>
  <Application>Microsoft Office PowerPoint</Application>
  <PresentationFormat>On-screen Show (4:3)</PresentationFormat>
  <Paragraphs>188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DSS Training Material</vt:lpstr>
      <vt:lpstr>What you learn in this module?</vt:lpstr>
      <vt:lpstr>Slide 3</vt:lpstr>
      <vt:lpstr>NBDSS definitions and concepts</vt:lpstr>
      <vt:lpstr>NBDSS definitions and concepts</vt:lpstr>
      <vt:lpstr>NBDSS definitions and concepts</vt:lpstr>
      <vt:lpstr>NBDSS definitions and concepts</vt:lpstr>
      <vt:lpstr>NBDSS definitions and concepts</vt:lpstr>
      <vt:lpstr>Review Questions</vt:lpstr>
      <vt:lpstr>Slide 10</vt:lpstr>
      <vt:lpstr>Database management using the DMU </vt:lpstr>
      <vt:lpstr>Exercises and Review Questions</vt:lpstr>
      <vt:lpstr>Slide 13</vt:lpstr>
      <vt:lpstr>Workspace management using the DMU </vt:lpstr>
      <vt:lpstr>Exercises and Review Questions</vt:lpstr>
      <vt:lpstr>Slide 16</vt:lpstr>
      <vt:lpstr>User management using the DMU </vt:lpstr>
      <vt:lpstr>User management using the DMU </vt:lpstr>
      <vt:lpstr>User management using the DMU </vt:lpstr>
      <vt:lpstr>User management using the DMU </vt:lpstr>
      <vt:lpstr>Exercises and Review Questions</vt:lpstr>
      <vt:lpstr>Slide 22</vt:lpstr>
      <vt:lpstr>DSS Basics</vt:lpstr>
      <vt:lpstr>System Manager Basics</vt:lpstr>
      <vt:lpstr>Exercises and Review Questions</vt:lpstr>
      <vt:lpstr>Slide 26</vt:lpstr>
      <vt:lpstr>System manager functionality</vt:lpstr>
      <vt:lpstr>Exercises and Review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NILE BASIN INITIATIVE</dc:title>
  <dc:creator>John Ogwang</dc:creator>
  <cp:lastModifiedBy>Mohamed Hassan</cp:lastModifiedBy>
  <cp:revision>815</cp:revision>
  <dcterms:created xsi:type="dcterms:W3CDTF">2009-05-10T06:24:45Z</dcterms:created>
  <dcterms:modified xsi:type="dcterms:W3CDTF">2015-01-22T20:47:54Z</dcterms:modified>
</cp:coreProperties>
</file>