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8"/>
  </p:notesMasterIdLst>
  <p:handoutMasterIdLst>
    <p:handoutMasterId r:id="rId29"/>
  </p:handoutMasterIdLst>
  <p:sldIdLst>
    <p:sldId id="324" r:id="rId3"/>
    <p:sldId id="280" r:id="rId4"/>
    <p:sldId id="325" r:id="rId5"/>
    <p:sldId id="326" r:id="rId6"/>
    <p:sldId id="328" r:id="rId7"/>
    <p:sldId id="327" r:id="rId8"/>
    <p:sldId id="329" r:id="rId9"/>
    <p:sldId id="285" r:id="rId10"/>
    <p:sldId id="273" r:id="rId11"/>
    <p:sldId id="302" r:id="rId12"/>
    <p:sldId id="304" r:id="rId13"/>
    <p:sldId id="307" r:id="rId14"/>
    <p:sldId id="321" r:id="rId15"/>
    <p:sldId id="309" r:id="rId16"/>
    <p:sldId id="310" r:id="rId17"/>
    <p:sldId id="312" r:id="rId18"/>
    <p:sldId id="322" r:id="rId19"/>
    <p:sldId id="313" r:id="rId20"/>
    <p:sldId id="316" r:id="rId21"/>
    <p:sldId id="317" r:id="rId22"/>
    <p:sldId id="318" r:id="rId23"/>
    <p:sldId id="319" r:id="rId24"/>
    <p:sldId id="323" r:id="rId25"/>
    <p:sldId id="330" r:id="rId26"/>
    <p:sldId id="320" r:id="rId27"/>
  </p:sldIdLst>
  <p:sldSz cx="9144000" cy="6858000" type="screen4x3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563" autoAdjust="0"/>
  </p:normalViewPr>
  <p:slideViewPr>
    <p:cSldViewPr>
      <p:cViewPr>
        <p:scale>
          <a:sx n="60" d="100"/>
          <a:sy n="60" d="100"/>
        </p:scale>
        <p:origin x="-1240" y="-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E1275-471B-46AC-A54C-A94C8E44C6E3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B7437-1DF2-4D4C-8F3F-5678DD72E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DFE0B3A1-8942-4807-B354-A7E98042B13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12D91A8F-F3F9-498A-8419-9C1C6313A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BFDC6-6DB8-4BB0-A163-CC022518324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7" b="45026"/>
          <a:stretch/>
        </p:blipFill>
        <p:spPr>
          <a:xfrm>
            <a:off x="2483768" y="391082"/>
            <a:ext cx="6660232" cy="646691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8810" y="400447"/>
            <a:ext cx="8586383" cy="5915796"/>
          </a:xfrm>
          <a:custGeom>
            <a:avLst/>
            <a:gdLst>
              <a:gd name="connsiteX0" fmla="*/ 0 w 8312195"/>
              <a:gd name="connsiteY0" fmla="*/ 124208 h 4297852"/>
              <a:gd name="connsiteX1" fmla="*/ 124208 w 8312195"/>
              <a:gd name="connsiteY1" fmla="*/ 0 h 4297852"/>
              <a:gd name="connsiteX2" fmla="*/ 8187987 w 8312195"/>
              <a:gd name="connsiteY2" fmla="*/ 0 h 4297852"/>
              <a:gd name="connsiteX3" fmla="*/ 8312195 w 8312195"/>
              <a:gd name="connsiteY3" fmla="*/ 124208 h 4297852"/>
              <a:gd name="connsiteX4" fmla="*/ 8312195 w 8312195"/>
              <a:gd name="connsiteY4" fmla="*/ 4173644 h 4297852"/>
              <a:gd name="connsiteX5" fmla="*/ 8187987 w 8312195"/>
              <a:gd name="connsiteY5" fmla="*/ 4297852 h 4297852"/>
              <a:gd name="connsiteX6" fmla="*/ 124208 w 8312195"/>
              <a:gd name="connsiteY6" fmla="*/ 4297852 h 4297852"/>
              <a:gd name="connsiteX7" fmla="*/ 0 w 8312195"/>
              <a:gd name="connsiteY7" fmla="*/ 4173644 h 4297852"/>
              <a:gd name="connsiteX8" fmla="*/ 0 w 8312195"/>
              <a:gd name="connsiteY8" fmla="*/ 124208 h 4297852"/>
              <a:gd name="connsiteX0" fmla="*/ 0 w 8323993"/>
              <a:gd name="connsiteY0" fmla="*/ 124208 h 4297852"/>
              <a:gd name="connsiteX1" fmla="*/ 124208 w 8323993"/>
              <a:gd name="connsiteY1" fmla="*/ 0 h 4297852"/>
              <a:gd name="connsiteX2" fmla="*/ 8187987 w 8323993"/>
              <a:gd name="connsiteY2" fmla="*/ 0 h 4297852"/>
              <a:gd name="connsiteX3" fmla="*/ 8312195 w 8323993"/>
              <a:gd name="connsiteY3" fmla="*/ 124208 h 4297852"/>
              <a:gd name="connsiteX4" fmla="*/ 8323993 w 8323993"/>
              <a:gd name="connsiteY4" fmla="*/ 2592617 h 4297852"/>
              <a:gd name="connsiteX5" fmla="*/ 8187987 w 8323993"/>
              <a:gd name="connsiteY5" fmla="*/ 4297852 h 4297852"/>
              <a:gd name="connsiteX6" fmla="*/ 124208 w 8323993"/>
              <a:gd name="connsiteY6" fmla="*/ 4297852 h 4297852"/>
              <a:gd name="connsiteX7" fmla="*/ 0 w 8323993"/>
              <a:gd name="connsiteY7" fmla="*/ 4173644 h 4297852"/>
              <a:gd name="connsiteX8" fmla="*/ 0 w 8323993"/>
              <a:gd name="connsiteY8" fmla="*/ 124208 h 4297852"/>
              <a:gd name="connsiteX0" fmla="*/ 0 w 8323993"/>
              <a:gd name="connsiteY0" fmla="*/ 124208 h 4297852"/>
              <a:gd name="connsiteX1" fmla="*/ 124208 w 8323993"/>
              <a:gd name="connsiteY1" fmla="*/ 0 h 4297852"/>
              <a:gd name="connsiteX2" fmla="*/ 8187987 w 8323993"/>
              <a:gd name="connsiteY2" fmla="*/ 0 h 4297852"/>
              <a:gd name="connsiteX3" fmla="*/ 8312195 w 8323993"/>
              <a:gd name="connsiteY3" fmla="*/ 124208 h 4297852"/>
              <a:gd name="connsiteX4" fmla="*/ 8323993 w 8323993"/>
              <a:gd name="connsiteY4" fmla="*/ 2592617 h 4297852"/>
              <a:gd name="connsiteX5" fmla="*/ 8187987 w 8323993"/>
              <a:gd name="connsiteY5" fmla="*/ 4297852 h 4297852"/>
              <a:gd name="connsiteX6" fmla="*/ 5891983 w 8323993"/>
              <a:gd name="connsiteY6" fmla="*/ 4294163 h 4297852"/>
              <a:gd name="connsiteX7" fmla="*/ 124208 w 8323993"/>
              <a:gd name="connsiteY7" fmla="*/ 4297852 h 4297852"/>
              <a:gd name="connsiteX8" fmla="*/ 0 w 8323993"/>
              <a:gd name="connsiteY8" fmla="*/ 4173644 h 4297852"/>
              <a:gd name="connsiteX9" fmla="*/ 0 w 8323993"/>
              <a:gd name="connsiteY9" fmla="*/ 124208 h 4297852"/>
              <a:gd name="connsiteX0" fmla="*/ 0 w 8323993"/>
              <a:gd name="connsiteY0" fmla="*/ 124208 h 4300062"/>
              <a:gd name="connsiteX1" fmla="*/ 124208 w 8323993"/>
              <a:gd name="connsiteY1" fmla="*/ 0 h 4300062"/>
              <a:gd name="connsiteX2" fmla="*/ 8187987 w 8323993"/>
              <a:gd name="connsiteY2" fmla="*/ 0 h 4300062"/>
              <a:gd name="connsiteX3" fmla="*/ 8312195 w 8323993"/>
              <a:gd name="connsiteY3" fmla="*/ 124208 h 4300062"/>
              <a:gd name="connsiteX4" fmla="*/ 8323993 w 8323993"/>
              <a:gd name="connsiteY4" fmla="*/ 2592617 h 4300062"/>
              <a:gd name="connsiteX5" fmla="*/ 8187987 w 8323993"/>
              <a:gd name="connsiteY5" fmla="*/ 4297852 h 4300062"/>
              <a:gd name="connsiteX6" fmla="*/ 6800484 w 8323993"/>
              <a:gd name="connsiteY6" fmla="*/ 4300062 h 4300062"/>
              <a:gd name="connsiteX7" fmla="*/ 5891983 w 8323993"/>
              <a:gd name="connsiteY7" fmla="*/ 4294163 h 4300062"/>
              <a:gd name="connsiteX8" fmla="*/ 124208 w 8323993"/>
              <a:gd name="connsiteY8" fmla="*/ 4297852 h 4300062"/>
              <a:gd name="connsiteX9" fmla="*/ 0 w 8323993"/>
              <a:gd name="connsiteY9" fmla="*/ 4173644 h 4300062"/>
              <a:gd name="connsiteX10" fmla="*/ 0 w 8323993"/>
              <a:gd name="connsiteY10" fmla="*/ 124208 h 4300062"/>
              <a:gd name="connsiteX0" fmla="*/ 0 w 8323993"/>
              <a:gd name="connsiteY0" fmla="*/ 124208 h 4300062"/>
              <a:gd name="connsiteX1" fmla="*/ 124208 w 8323993"/>
              <a:gd name="connsiteY1" fmla="*/ 0 h 4300062"/>
              <a:gd name="connsiteX2" fmla="*/ 8187987 w 8323993"/>
              <a:gd name="connsiteY2" fmla="*/ 0 h 4300062"/>
              <a:gd name="connsiteX3" fmla="*/ 8312195 w 8323993"/>
              <a:gd name="connsiteY3" fmla="*/ 124208 h 4300062"/>
              <a:gd name="connsiteX4" fmla="*/ 8323993 w 8323993"/>
              <a:gd name="connsiteY4" fmla="*/ 2592617 h 4300062"/>
              <a:gd name="connsiteX5" fmla="*/ 8187987 w 8323993"/>
              <a:gd name="connsiteY5" fmla="*/ 4297852 h 4300062"/>
              <a:gd name="connsiteX6" fmla="*/ 6800484 w 8323993"/>
              <a:gd name="connsiteY6" fmla="*/ 4300062 h 4300062"/>
              <a:gd name="connsiteX7" fmla="*/ 5008539 w 8323993"/>
              <a:gd name="connsiteY7" fmla="*/ 4296544 h 4300062"/>
              <a:gd name="connsiteX8" fmla="*/ 124208 w 8323993"/>
              <a:gd name="connsiteY8" fmla="*/ 4297852 h 4300062"/>
              <a:gd name="connsiteX9" fmla="*/ 0 w 8323993"/>
              <a:gd name="connsiteY9" fmla="*/ 4173644 h 4300062"/>
              <a:gd name="connsiteX10" fmla="*/ 0 w 8323993"/>
              <a:gd name="connsiteY10" fmla="*/ 124208 h 4300062"/>
              <a:gd name="connsiteX0" fmla="*/ 0 w 8323993"/>
              <a:gd name="connsiteY0" fmla="*/ 124208 h 4300062"/>
              <a:gd name="connsiteX1" fmla="*/ 124208 w 8323993"/>
              <a:gd name="connsiteY1" fmla="*/ 0 h 4300062"/>
              <a:gd name="connsiteX2" fmla="*/ 8187987 w 8323993"/>
              <a:gd name="connsiteY2" fmla="*/ 0 h 4300062"/>
              <a:gd name="connsiteX3" fmla="*/ 8312195 w 8323993"/>
              <a:gd name="connsiteY3" fmla="*/ 124208 h 4300062"/>
              <a:gd name="connsiteX4" fmla="*/ 8323993 w 8323993"/>
              <a:gd name="connsiteY4" fmla="*/ 2592617 h 4300062"/>
              <a:gd name="connsiteX5" fmla="*/ 8187987 w 8323993"/>
              <a:gd name="connsiteY5" fmla="*/ 4297852 h 4300062"/>
              <a:gd name="connsiteX6" fmla="*/ 6800484 w 8323993"/>
              <a:gd name="connsiteY6" fmla="*/ 4300062 h 4300062"/>
              <a:gd name="connsiteX7" fmla="*/ 5425258 w 8323993"/>
              <a:gd name="connsiteY7" fmla="*/ 4296544 h 4300062"/>
              <a:gd name="connsiteX8" fmla="*/ 124208 w 8323993"/>
              <a:gd name="connsiteY8" fmla="*/ 4297852 h 4300062"/>
              <a:gd name="connsiteX9" fmla="*/ 0 w 8323993"/>
              <a:gd name="connsiteY9" fmla="*/ 4173644 h 4300062"/>
              <a:gd name="connsiteX10" fmla="*/ 0 w 8323993"/>
              <a:gd name="connsiteY10" fmla="*/ 124208 h 4300062"/>
              <a:gd name="connsiteX0" fmla="*/ 0 w 8323993"/>
              <a:gd name="connsiteY0" fmla="*/ 124208 h 4297852"/>
              <a:gd name="connsiteX1" fmla="*/ 124208 w 8323993"/>
              <a:gd name="connsiteY1" fmla="*/ 0 h 4297852"/>
              <a:gd name="connsiteX2" fmla="*/ 8187987 w 8323993"/>
              <a:gd name="connsiteY2" fmla="*/ 0 h 4297852"/>
              <a:gd name="connsiteX3" fmla="*/ 8312195 w 8323993"/>
              <a:gd name="connsiteY3" fmla="*/ 124208 h 4297852"/>
              <a:gd name="connsiteX4" fmla="*/ 8323993 w 8323993"/>
              <a:gd name="connsiteY4" fmla="*/ 2592617 h 4297852"/>
              <a:gd name="connsiteX5" fmla="*/ 8187987 w 8323993"/>
              <a:gd name="connsiteY5" fmla="*/ 4297852 h 4297852"/>
              <a:gd name="connsiteX6" fmla="*/ 6278990 w 8323993"/>
              <a:gd name="connsiteY6" fmla="*/ 4047649 h 4297852"/>
              <a:gd name="connsiteX7" fmla="*/ 5425258 w 8323993"/>
              <a:gd name="connsiteY7" fmla="*/ 4296544 h 4297852"/>
              <a:gd name="connsiteX8" fmla="*/ 124208 w 8323993"/>
              <a:gd name="connsiteY8" fmla="*/ 4297852 h 4297852"/>
              <a:gd name="connsiteX9" fmla="*/ 0 w 8323993"/>
              <a:gd name="connsiteY9" fmla="*/ 4173644 h 4297852"/>
              <a:gd name="connsiteX10" fmla="*/ 0 w 8323993"/>
              <a:gd name="connsiteY10" fmla="*/ 124208 h 4297852"/>
              <a:gd name="connsiteX0" fmla="*/ 0 w 8323993"/>
              <a:gd name="connsiteY0" fmla="*/ 124208 h 4297852"/>
              <a:gd name="connsiteX1" fmla="*/ 124208 w 8323993"/>
              <a:gd name="connsiteY1" fmla="*/ 0 h 4297852"/>
              <a:gd name="connsiteX2" fmla="*/ 8187987 w 8323993"/>
              <a:gd name="connsiteY2" fmla="*/ 0 h 4297852"/>
              <a:gd name="connsiteX3" fmla="*/ 8312195 w 8323993"/>
              <a:gd name="connsiteY3" fmla="*/ 124208 h 4297852"/>
              <a:gd name="connsiteX4" fmla="*/ 8323993 w 8323993"/>
              <a:gd name="connsiteY4" fmla="*/ 2592617 h 4297852"/>
              <a:gd name="connsiteX5" fmla="*/ 8187987 w 8323993"/>
              <a:gd name="connsiteY5" fmla="*/ 4297852 h 4297852"/>
              <a:gd name="connsiteX6" fmla="*/ 6278990 w 8323993"/>
              <a:gd name="connsiteY6" fmla="*/ 4047649 h 4297852"/>
              <a:gd name="connsiteX7" fmla="*/ 5425258 w 8323993"/>
              <a:gd name="connsiteY7" fmla="*/ 4296544 h 4297852"/>
              <a:gd name="connsiteX8" fmla="*/ 124208 w 8323993"/>
              <a:gd name="connsiteY8" fmla="*/ 4297852 h 4297852"/>
              <a:gd name="connsiteX9" fmla="*/ 0 w 8323993"/>
              <a:gd name="connsiteY9" fmla="*/ 4173644 h 4297852"/>
              <a:gd name="connsiteX10" fmla="*/ 0 w 8323993"/>
              <a:gd name="connsiteY10" fmla="*/ 124208 h 4297852"/>
              <a:gd name="connsiteX0" fmla="*/ 0 w 8323993"/>
              <a:gd name="connsiteY0" fmla="*/ 124208 h 4297852"/>
              <a:gd name="connsiteX1" fmla="*/ 124208 w 8323993"/>
              <a:gd name="connsiteY1" fmla="*/ 0 h 4297852"/>
              <a:gd name="connsiteX2" fmla="*/ 8187987 w 8323993"/>
              <a:gd name="connsiteY2" fmla="*/ 0 h 4297852"/>
              <a:gd name="connsiteX3" fmla="*/ 8312195 w 8323993"/>
              <a:gd name="connsiteY3" fmla="*/ 124208 h 4297852"/>
              <a:gd name="connsiteX4" fmla="*/ 8323993 w 8323993"/>
              <a:gd name="connsiteY4" fmla="*/ 2592617 h 4297852"/>
              <a:gd name="connsiteX5" fmla="*/ 8187987 w 8323993"/>
              <a:gd name="connsiteY5" fmla="*/ 4297852 h 4297852"/>
              <a:gd name="connsiteX6" fmla="*/ 6278990 w 8323993"/>
              <a:gd name="connsiteY6" fmla="*/ 4047649 h 4297852"/>
              <a:gd name="connsiteX7" fmla="*/ 5425258 w 8323993"/>
              <a:gd name="connsiteY7" fmla="*/ 4296544 h 4297852"/>
              <a:gd name="connsiteX8" fmla="*/ 124208 w 8323993"/>
              <a:gd name="connsiteY8" fmla="*/ 4297852 h 4297852"/>
              <a:gd name="connsiteX9" fmla="*/ 0 w 8323993"/>
              <a:gd name="connsiteY9" fmla="*/ 4173644 h 4297852"/>
              <a:gd name="connsiteX10" fmla="*/ 0 w 8323993"/>
              <a:gd name="connsiteY10" fmla="*/ 124208 h 4297852"/>
              <a:gd name="connsiteX0" fmla="*/ 0 w 8323993"/>
              <a:gd name="connsiteY0" fmla="*/ 124208 h 4297852"/>
              <a:gd name="connsiteX1" fmla="*/ 124208 w 8323993"/>
              <a:gd name="connsiteY1" fmla="*/ 0 h 4297852"/>
              <a:gd name="connsiteX2" fmla="*/ 8187987 w 8323993"/>
              <a:gd name="connsiteY2" fmla="*/ 0 h 4297852"/>
              <a:gd name="connsiteX3" fmla="*/ 8312195 w 8323993"/>
              <a:gd name="connsiteY3" fmla="*/ 124208 h 4297852"/>
              <a:gd name="connsiteX4" fmla="*/ 8323993 w 8323993"/>
              <a:gd name="connsiteY4" fmla="*/ 2592617 h 4297852"/>
              <a:gd name="connsiteX5" fmla="*/ 8178462 w 8323993"/>
              <a:gd name="connsiteY5" fmla="*/ 2926252 h 4297852"/>
              <a:gd name="connsiteX6" fmla="*/ 6278990 w 8323993"/>
              <a:gd name="connsiteY6" fmla="*/ 4047649 h 4297852"/>
              <a:gd name="connsiteX7" fmla="*/ 5425258 w 8323993"/>
              <a:gd name="connsiteY7" fmla="*/ 4296544 h 4297852"/>
              <a:gd name="connsiteX8" fmla="*/ 124208 w 8323993"/>
              <a:gd name="connsiteY8" fmla="*/ 4297852 h 4297852"/>
              <a:gd name="connsiteX9" fmla="*/ 0 w 8323993"/>
              <a:gd name="connsiteY9" fmla="*/ 4173644 h 4297852"/>
              <a:gd name="connsiteX10" fmla="*/ 0 w 8323993"/>
              <a:gd name="connsiteY10" fmla="*/ 124208 h 4297852"/>
              <a:gd name="connsiteX0" fmla="*/ 0 w 8325333"/>
              <a:gd name="connsiteY0" fmla="*/ 124208 h 4297852"/>
              <a:gd name="connsiteX1" fmla="*/ 124208 w 8325333"/>
              <a:gd name="connsiteY1" fmla="*/ 0 h 4297852"/>
              <a:gd name="connsiteX2" fmla="*/ 8187987 w 8325333"/>
              <a:gd name="connsiteY2" fmla="*/ 0 h 4297852"/>
              <a:gd name="connsiteX3" fmla="*/ 8312195 w 8325333"/>
              <a:gd name="connsiteY3" fmla="*/ 124208 h 4297852"/>
              <a:gd name="connsiteX4" fmla="*/ 8323993 w 8325333"/>
              <a:gd name="connsiteY4" fmla="*/ 2592617 h 4297852"/>
              <a:gd name="connsiteX5" fmla="*/ 8178462 w 8325333"/>
              <a:gd name="connsiteY5" fmla="*/ 2926252 h 4297852"/>
              <a:gd name="connsiteX6" fmla="*/ 6278990 w 8325333"/>
              <a:gd name="connsiteY6" fmla="*/ 4047649 h 4297852"/>
              <a:gd name="connsiteX7" fmla="*/ 5425258 w 8325333"/>
              <a:gd name="connsiteY7" fmla="*/ 4296544 h 4297852"/>
              <a:gd name="connsiteX8" fmla="*/ 124208 w 8325333"/>
              <a:gd name="connsiteY8" fmla="*/ 4297852 h 4297852"/>
              <a:gd name="connsiteX9" fmla="*/ 0 w 8325333"/>
              <a:gd name="connsiteY9" fmla="*/ 4173644 h 4297852"/>
              <a:gd name="connsiteX10" fmla="*/ 0 w 8325333"/>
              <a:gd name="connsiteY10" fmla="*/ 124208 h 4297852"/>
              <a:gd name="connsiteX0" fmla="*/ 0 w 8323993"/>
              <a:gd name="connsiteY0" fmla="*/ 124208 h 4297852"/>
              <a:gd name="connsiteX1" fmla="*/ 124208 w 8323993"/>
              <a:gd name="connsiteY1" fmla="*/ 0 h 4297852"/>
              <a:gd name="connsiteX2" fmla="*/ 8187987 w 8323993"/>
              <a:gd name="connsiteY2" fmla="*/ 0 h 4297852"/>
              <a:gd name="connsiteX3" fmla="*/ 8312195 w 8323993"/>
              <a:gd name="connsiteY3" fmla="*/ 124208 h 4297852"/>
              <a:gd name="connsiteX4" fmla="*/ 8323993 w 8323993"/>
              <a:gd name="connsiteY4" fmla="*/ 2592617 h 4297852"/>
              <a:gd name="connsiteX5" fmla="*/ 8178462 w 8323993"/>
              <a:gd name="connsiteY5" fmla="*/ 2926252 h 4297852"/>
              <a:gd name="connsiteX6" fmla="*/ 6278990 w 8323993"/>
              <a:gd name="connsiteY6" fmla="*/ 4047649 h 4297852"/>
              <a:gd name="connsiteX7" fmla="*/ 5425258 w 8323993"/>
              <a:gd name="connsiteY7" fmla="*/ 4296544 h 4297852"/>
              <a:gd name="connsiteX8" fmla="*/ 124208 w 8323993"/>
              <a:gd name="connsiteY8" fmla="*/ 4297852 h 4297852"/>
              <a:gd name="connsiteX9" fmla="*/ 0 w 8323993"/>
              <a:gd name="connsiteY9" fmla="*/ 4173644 h 4297852"/>
              <a:gd name="connsiteX10" fmla="*/ 0 w 8323993"/>
              <a:gd name="connsiteY10" fmla="*/ 124208 h 4297852"/>
              <a:gd name="connsiteX0" fmla="*/ 0 w 8324031"/>
              <a:gd name="connsiteY0" fmla="*/ 124208 h 4297852"/>
              <a:gd name="connsiteX1" fmla="*/ 124208 w 8324031"/>
              <a:gd name="connsiteY1" fmla="*/ 0 h 4297852"/>
              <a:gd name="connsiteX2" fmla="*/ 8187987 w 8324031"/>
              <a:gd name="connsiteY2" fmla="*/ 0 h 4297852"/>
              <a:gd name="connsiteX3" fmla="*/ 8312195 w 8324031"/>
              <a:gd name="connsiteY3" fmla="*/ 124208 h 4297852"/>
              <a:gd name="connsiteX4" fmla="*/ 8323993 w 8324031"/>
              <a:gd name="connsiteY4" fmla="*/ 2592617 h 4297852"/>
              <a:gd name="connsiteX5" fmla="*/ 8178462 w 8324031"/>
              <a:gd name="connsiteY5" fmla="*/ 2926252 h 4297852"/>
              <a:gd name="connsiteX6" fmla="*/ 6278990 w 8324031"/>
              <a:gd name="connsiteY6" fmla="*/ 4047649 h 4297852"/>
              <a:gd name="connsiteX7" fmla="*/ 5425258 w 8324031"/>
              <a:gd name="connsiteY7" fmla="*/ 4296544 h 4297852"/>
              <a:gd name="connsiteX8" fmla="*/ 124208 w 8324031"/>
              <a:gd name="connsiteY8" fmla="*/ 4297852 h 4297852"/>
              <a:gd name="connsiteX9" fmla="*/ 0 w 8324031"/>
              <a:gd name="connsiteY9" fmla="*/ 4173644 h 4297852"/>
              <a:gd name="connsiteX10" fmla="*/ 0 w 8324031"/>
              <a:gd name="connsiteY10" fmla="*/ 124208 h 4297852"/>
              <a:gd name="connsiteX0" fmla="*/ 0 w 8325333"/>
              <a:gd name="connsiteY0" fmla="*/ 124208 h 4297852"/>
              <a:gd name="connsiteX1" fmla="*/ 124208 w 8325333"/>
              <a:gd name="connsiteY1" fmla="*/ 0 h 4297852"/>
              <a:gd name="connsiteX2" fmla="*/ 8187987 w 8325333"/>
              <a:gd name="connsiteY2" fmla="*/ 0 h 4297852"/>
              <a:gd name="connsiteX3" fmla="*/ 8312195 w 8325333"/>
              <a:gd name="connsiteY3" fmla="*/ 124208 h 4297852"/>
              <a:gd name="connsiteX4" fmla="*/ 8323993 w 8325333"/>
              <a:gd name="connsiteY4" fmla="*/ 2592617 h 4297852"/>
              <a:gd name="connsiteX5" fmla="*/ 8178462 w 8325333"/>
              <a:gd name="connsiteY5" fmla="*/ 2926252 h 4297852"/>
              <a:gd name="connsiteX6" fmla="*/ 6278990 w 8325333"/>
              <a:gd name="connsiteY6" fmla="*/ 4047649 h 4297852"/>
              <a:gd name="connsiteX7" fmla="*/ 5425258 w 8325333"/>
              <a:gd name="connsiteY7" fmla="*/ 4296544 h 4297852"/>
              <a:gd name="connsiteX8" fmla="*/ 124208 w 8325333"/>
              <a:gd name="connsiteY8" fmla="*/ 4297852 h 4297852"/>
              <a:gd name="connsiteX9" fmla="*/ 0 w 8325333"/>
              <a:gd name="connsiteY9" fmla="*/ 4173644 h 4297852"/>
              <a:gd name="connsiteX10" fmla="*/ 0 w 8325333"/>
              <a:gd name="connsiteY10" fmla="*/ 124208 h 4297852"/>
              <a:gd name="connsiteX0" fmla="*/ 0 w 8324280"/>
              <a:gd name="connsiteY0" fmla="*/ 124208 h 4297852"/>
              <a:gd name="connsiteX1" fmla="*/ 124208 w 8324280"/>
              <a:gd name="connsiteY1" fmla="*/ 0 h 4297852"/>
              <a:gd name="connsiteX2" fmla="*/ 8187987 w 8324280"/>
              <a:gd name="connsiteY2" fmla="*/ 0 h 4297852"/>
              <a:gd name="connsiteX3" fmla="*/ 8312195 w 8324280"/>
              <a:gd name="connsiteY3" fmla="*/ 124208 h 4297852"/>
              <a:gd name="connsiteX4" fmla="*/ 8323993 w 8324280"/>
              <a:gd name="connsiteY4" fmla="*/ 2592617 h 4297852"/>
              <a:gd name="connsiteX5" fmla="*/ 8178462 w 8324280"/>
              <a:gd name="connsiteY5" fmla="*/ 2926252 h 4297852"/>
              <a:gd name="connsiteX6" fmla="*/ 6278990 w 8324280"/>
              <a:gd name="connsiteY6" fmla="*/ 4047649 h 4297852"/>
              <a:gd name="connsiteX7" fmla="*/ 5425258 w 8324280"/>
              <a:gd name="connsiteY7" fmla="*/ 4296544 h 4297852"/>
              <a:gd name="connsiteX8" fmla="*/ 124208 w 8324280"/>
              <a:gd name="connsiteY8" fmla="*/ 4297852 h 4297852"/>
              <a:gd name="connsiteX9" fmla="*/ 0 w 8324280"/>
              <a:gd name="connsiteY9" fmla="*/ 4173644 h 4297852"/>
              <a:gd name="connsiteX10" fmla="*/ 0 w 8324280"/>
              <a:gd name="connsiteY10" fmla="*/ 124208 h 4297852"/>
              <a:gd name="connsiteX0" fmla="*/ 0 w 8323993"/>
              <a:gd name="connsiteY0" fmla="*/ 124208 h 4297852"/>
              <a:gd name="connsiteX1" fmla="*/ 124208 w 8323993"/>
              <a:gd name="connsiteY1" fmla="*/ 0 h 4297852"/>
              <a:gd name="connsiteX2" fmla="*/ 8187987 w 8323993"/>
              <a:gd name="connsiteY2" fmla="*/ 0 h 4297852"/>
              <a:gd name="connsiteX3" fmla="*/ 8312195 w 8323993"/>
              <a:gd name="connsiteY3" fmla="*/ 124208 h 4297852"/>
              <a:gd name="connsiteX4" fmla="*/ 8323993 w 8323993"/>
              <a:gd name="connsiteY4" fmla="*/ 2592617 h 4297852"/>
              <a:gd name="connsiteX5" fmla="*/ 8178462 w 8323993"/>
              <a:gd name="connsiteY5" fmla="*/ 2926252 h 4297852"/>
              <a:gd name="connsiteX6" fmla="*/ 6278990 w 8323993"/>
              <a:gd name="connsiteY6" fmla="*/ 4047649 h 4297852"/>
              <a:gd name="connsiteX7" fmla="*/ 5425258 w 8323993"/>
              <a:gd name="connsiteY7" fmla="*/ 4296544 h 4297852"/>
              <a:gd name="connsiteX8" fmla="*/ 124208 w 8323993"/>
              <a:gd name="connsiteY8" fmla="*/ 4297852 h 4297852"/>
              <a:gd name="connsiteX9" fmla="*/ 0 w 8323993"/>
              <a:gd name="connsiteY9" fmla="*/ 4173644 h 4297852"/>
              <a:gd name="connsiteX10" fmla="*/ 0 w 8323993"/>
              <a:gd name="connsiteY10" fmla="*/ 124208 h 4297852"/>
              <a:gd name="connsiteX0" fmla="*/ 0 w 8324003"/>
              <a:gd name="connsiteY0" fmla="*/ 124208 h 4297852"/>
              <a:gd name="connsiteX1" fmla="*/ 124208 w 8324003"/>
              <a:gd name="connsiteY1" fmla="*/ 0 h 4297852"/>
              <a:gd name="connsiteX2" fmla="*/ 8187987 w 8324003"/>
              <a:gd name="connsiteY2" fmla="*/ 0 h 4297852"/>
              <a:gd name="connsiteX3" fmla="*/ 8312195 w 8324003"/>
              <a:gd name="connsiteY3" fmla="*/ 124208 h 4297852"/>
              <a:gd name="connsiteX4" fmla="*/ 8323993 w 8324003"/>
              <a:gd name="connsiteY4" fmla="*/ 2592617 h 4297852"/>
              <a:gd name="connsiteX5" fmla="*/ 8178462 w 8324003"/>
              <a:gd name="connsiteY5" fmla="*/ 2926252 h 4297852"/>
              <a:gd name="connsiteX6" fmla="*/ 6278990 w 8324003"/>
              <a:gd name="connsiteY6" fmla="*/ 4047649 h 4297852"/>
              <a:gd name="connsiteX7" fmla="*/ 5425258 w 8324003"/>
              <a:gd name="connsiteY7" fmla="*/ 4296544 h 4297852"/>
              <a:gd name="connsiteX8" fmla="*/ 124208 w 8324003"/>
              <a:gd name="connsiteY8" fmla="*/ 4297852 h 4297852"/>
              <a:gd name="connsiteX9" fmla="*/ 0 w 8324003"/>
              <a:gd name="connsiteY9" fmla="*/ 4173644 h 4297852"/>
              <a:gd name="connsiteX10" fmla="*/ 0 w 8324003"/>
              <a:gd name="connsiteY10" fmla="*/ 124208 h 429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4003" h="4297852">
                <a:moveTo>
                  <a:pt x="0" y="124208"/>
                </a:moveTo>
                <a:cubicBezTo>
                  <a:pt x="0" y="55610"/>
                  <a:pt x="55610" y="0"/>
                  <a:pt x="124208" y="0"/>
                </a:cubicBezTo>
                <a:lnTo>
                  <a:pt x="8187987" y="0"/>
                </a:lnTo>
                <a:cubicBezTo>
                  <a:pt x="8256585" y="0"/>
                  <a:pt x="8312195" y="55610"/>
                  <a:pt x="8312195" y="124208"/>
                </a:cubicBezTo>
                <a:cubicBezTo>
                  <a:pt x="8312195" y="1474020"/>
                  <a:pt x="8323993" y="1242805"/>
                  <a:pt x="8323993" y="2592617"/>
                </a:cubicBezTo>
                <a:cubicBezTo>
                  <a:pt x="8323993" y="2661215"/>
                  <a:pt x="8328023" y="2814333"/>
                  <a:pt x="8178462" y="2926252"/>
                </a:cubicBezTo>
                <a:lnTo>
                  <a:pt x="6278990" y="4047649"/>
                </a:lnTo>
                <a:cubicBezTo>
                  <a:pt x="5949169" y="4268727"/>
                  <a:pt x="5700310" y="4301685"/>
                  <a:pt x="5425258" y="4296544"/>
                </a:cubicBezTo>
                <a:lnTo>
                  <a:pt x="124208" y="4297852"/>
                </a:lnTo>
                <a:cubicBezTo>
                  <a:pt x="55610" y="4297852"/>
                  <a:pt x="0" y="4242242"/>
                  <a:pt x="0" y="4173644"/>
                </a:cubicBezTo>
                <a:lnTo>
                  <a:pt x="0" y="12420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chemeClr val="bg1"/>
            </a:solidFill>
          </a:ln>
        </p:spPr>
        <p:txBody>
          <a:bodyPr lIns="288000" tIns="0" bIns="3108960" anchor="b" anchorCtr="0">
            <a:normAutofit/>
          </a:bodyPr>
          <a:lstStyle>
            <a:lvl1pPr algn="l">
              <a:lnSpc>
                <a:spcPct val="90000"/>
              </a:lnSpc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the master </a:t>
            </a:r>
            <a:br>
              <a:rPr lang="en-GB" noProof="0" dirty="0" smtClean="0"/>
            </a:br>
            <a:r>
              <a:rPr lang="en-GB" noProof="0" dirty="0" smtClean="0"/>
              <a:t>title of the </a:t>
            </a:r>
            <a:r>
              <a:rPr lang="en-GB" noProof="0" dirty="0" err="1" smtClean="0"/>
              <a:t>powerpoint</a:t>
            </a:r>
            <a:endParaRPr lang="en-GB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182" y="3506174"/>
            <a:ext cx="8035637" cy="63664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Presenter’s name</a:t>
            </a:r>
            <a:endParaRPr lang="en-GB" noProof="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39506" y="6515719"/>
            <a:ext cx="516591" cy="1768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#</a:t>
            </a:r>
            <a:fld id="{EC98167B-91FF-498B-85F5-63F1D9402506}" type="slidenum">
              <a:rPr lang="en-GB" noProof="0" smtClean="0"/>
              <a:pPr/>
              <a:t>‹#›</a:t>
            </a:fld>
            <a:r>
              <a:rPr lang="en-GB" noProof="0" dirty="0" smtClean="0"/>
              <a:t>  </a:t>
            </a:r>
            <a:endParaRPr lang="en-GB" noProof="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515719"/>
            <a:ext cx="1416133" cy="1768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© DHI</a:t>
            </a: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95" y="5934671"/>
            <a:ext cx="1357905" cy="7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9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81E748-28CB-4D84-9AB0-394F8547919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5F99F6-604B-41AE-B16A-67328500E86C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WordArt 50"/>
          <p:cNvSpPr>
            <a:spLocks noChangeArrowheads="1" noChangeShapeType="1" noTextEdit="1"/>
          </p:cNvSpPr>
          <p:nvPr userDrawn="1"/>
        </p:nvSpPr>
        <p:spPr bwMode="auto">
          <a:xfrm>
            <a:off x="7862888" y="6381750"/>
            <a:ext cx="522287" cy="157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sz="1400" kern="10">
                <a:ln w="9525">
                  <a:noFill/>
                  <a:round/>
                  <a:headEnd/>
                  <a:tailEnd/>
                </a:ln>
                <a:solidFill>
                  <a:srgbClr val="FF0000">
                    <a:alpha val="70195"/>
                  </a:srgbClr>
                </a:solidFill>
                <a:latin typeface="Arial Black"/>
              </a:rPr>
              <a:t>Danida</a:t>
            </a:r>
          </a:p>
        </p:txBody>
      </p:sp>
    </p:spTree>
    <p:extLst>
      <p:ext uri="{BB962C8B-B14F-4D97-AF65-F5344CB8AC3E}">
        <p14:creationId xmlns:p14="http://schemas.microsoft.com/office/powerpoint/2010/main" val="274873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36" y="6305550"/>
            <a:ext cx="2133600" cy="476250"/>
          </a:xfrm>
        </p:spPr>
        <p:txBody>
          <a:bodyPr/>
          <a:lstStyle>
            <a:extLst/>
          </a:lstStyle>
          <a:p>
            <a:pPr>
              <a:defRPr/>
            </a:pPr>
            <a:fld id="{D168B93F-B77E-4029-AA05-B2CE2918B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9680" y="6310336"/>
            <a:ext cx="3824286" cy="476250"/>
          </a:xfrm>
        </p:spPr>
        <p:txBody>
          <a:bodyPr lIns="0" tIns="0" rIns="0" anchor="b" anchorCtr="0">
            <a:noAutofit/>
          </a:bodyPr>
          <a:lstStyle>
            <a:lvl3pPr>
              <a:defRPr sz="1200"/>
            </a:lvl3pPr>
            <a:extLst/>
          </a:lstStyle>
          <a:p>
            <a:pPr lvl="2">
              <a:defRPr/>
            </a:pPr>
            <a:r>
              <a:rPr lang="en-GB" sz="1050" dirty="0" smtClean="0">
                <a:solidFill>
                  <a:prstClr val="black"/>
                </a:solidFill>
              </a:rPr>
              <a:t>National Water Resources Assessment/Strategy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98D14C-559F-4641-A458-467215F1422D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42844" y="3143224"/>
            <a:ext cx="857224" cy="3714776"/>
          </a:xfrm>
          <a:prstGeom prst="rect">
            <a:avLst/>
          </a:prstGeom>
        </p:spPr>
        <p:txBody>
          <a:bodyPr vert="vert270" wrap="none" lIns="0" tIns="0" rIns="0" bIns="0" anchor="b" anchorCtr="0">
            <a:noAutofit/>
          </a:bodyPr>
          <a:lstStyle>
            <a:lvl3pPr>
              <a:defRPr sz="1200"/>
            </a:lvl3pPr>
            <a:extLst/>
          </a:lstStyle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1" lang="en-GB" sz="105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8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B18DAB-7B79-4B2E-ADD3-2A9B3DCFB8F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3821BD-5BCE-440C-8618-A85D65466E57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9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7352E2-973B-416B-BAE1-EF8B11BCBD8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r>
              <a:rPr lang="en-GB" smtClean="0">
                <a:solidFill>
                  <a:prstClr val="black"/>
                </a:solidFill>
              </a:rPr>
              <a:t>     </a:t>
            </a:r>
          </a:p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B5A8CE-647F-4C23-B9F8-E94DC35B72F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3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2E43A4-B12F-4484-A6AA-7EFBC186789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r>
              <a:rPr lang="en-GB" smtClean="0">
                <a:solidFill>
                  <a:prstClr val="black"/>
                </a:solidFill>
              </a:rPr>
              <a:t>     </a:t>
            </a:r>
          </a:p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35012-BBCC-4697-A83B-4F85B5508B3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9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ABD9E5-2F6F-42E0-A58A-0A833D0E35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86B3B3-173C-4481-9C04-11EAE5F81E5A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6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3C7787-2671-4AD7-90E4-D973D587CD1F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C0FC93-ABA2-417C-9161-C7810E6C54D0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4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Meeting of 4</a:t>
            </a:r>
            <a:r>
              <a:rPr lang="en-US" baseline="30000" dirty="0" smtClean="0"/>
              <a:t>th</a:t>
            </a:r>
            <a:r>
              <a:rPr lang="en-US" dirty="0" smtClean="0"/>
              <a:t> WPC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 marL="640080" indent="-274320">
              <a:buFont typeface="Wingdings" panose="05000000000000000000" pitchFamily="2" charset="2"/>
              <a:buChar char="§"/>
              <a:defRPr/>
            </a:lvl2pPr>
            <a:lvl3pPr marL="914400" indent="-288000">
              <a:buFont typeface="Courier New" panose="02070309020205020404" pitchFamily="49" charset="0"/>
              <a:buChar char="o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A5DF27-3579-4453-9464-9E35EEAFBAB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52C63C-CA33-4E8E-B6F0-6A1771080CE4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8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F0F37E-8803-4B89-8ED6-6FCDFF8AC2B4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4A927D-5ECE-488B-B4F4-5506C6884A12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82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C7E751-EB78-4779-A5B9-4E1B2BAF3BDD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60FEE3-B96B-404C-830A-10E38E88EC2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33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20DFCA-88F3-43AE-8392-2D5BD4DACC3A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34F995-FCC6-42BB-8EDF-2F6A589C8B65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2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B93F-B77E-4029-AA05-B2CE2918BFE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r>
              <a:rPr lang="en-GB">
                <a:solidFill>
                  <a:prstClr val="black"/>
                </a:solidFill>
              </a:rPr>
              <a:t>     </a:t>
            </a:r>
          </a:p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D14C-559F-4641-A458-467215F1422D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98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9B85-65BE-478E-B5E4-FC4310F90FE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3pPr lvl="2">
              <a:defRPr/>
            </a:lvl3pPr>
          </a:lstStyle>
          <a:p>
            <a:pPr lvl="2">
              <a:defRPr/>
            </a:pPr>
            <a:r>
              <a:rPr lang="en-GB">
                <a:solidFill>
                  <a:prstClr val="black"/>
                </a:solidFill>
              </a:rPr>
              <a:t>     </a:t>
            </a:r>
          </a:p>
          <a:p>
            <a:pPr lvl="2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6FFA-F6ED-49E0-8421-359DFD1F380D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8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Meeting of 4</a:t>
            </a:r>
            <a:r>
              <a:rPr lang="en-US" baseline="30000" dirty="0" smtClean="0"/>
              <a:t>th</a:t>
            </a:r>
            <a:r>
              <a:rPr lang="en-US" dirty="0" smtClean="0"/>
              <a:t> WPC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936D40-932B-4FB4-A314-669D0896035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Meeting of 4</a:t>
            </a:r>
            <a:r>
              <a:rPr lang="en-US" baseline="30000" dirty="0" smtClean="0"/>
              <a:t>th</a:t>
            </a:r>
            <a:r>
              <a:rPr lang="en-US" dirty="0" smtClean="0"/>
              <a:t> WPC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3B808F-2880-4B23-9BC9-E5E1A047C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C35F6D6C-44FD-4AC2-9E29-8027ABC970D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Tahoma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10/2/2015</a:t>
            </a:fld>
            <a:endParaRPr lang="en-US">
              <a:solidFill>
                <a:prstClr val="black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GB" sz="2400" smtClean="0">
                <a:solidFill>
                  <a:prstClr val="black"/>
                </a:solidFill>
                <a:latin typeface="Tahoma" pitchFamily="34" charset="0"/>
              </a:rPr>
              <a:t>     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1" lang="en-GB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3431A5F1-6725-4B3C-AAC4-4CDB3013AD5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Tahoma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1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151" y="509929"/>
            <a:ext cx="3500050" cy="2724663"/>
            <a:chOff x="357158" y="4000504"/>
            <a:chExt cx="3825842" cy="28574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6259" y="4000504"/>
              <a:ext cx="3676741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357158" y="6488668"/>
              <a:ext cx="3430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National coverage of Mike Basin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7959" y="2967352"/>
            <a:ext cx="3813041" cy="3807508"/>
            <a:chOff x="4116086" y="1178070"/>
            <a:chExt cx="3813041" cy="3807508"/>
          </a:xfrm>
        </p:grpSpPr>
        <p:grpSp>
          <p:nvGrpSpPr>
            <p:cNvPr id="16" name="Group 15"/>
            <p:cNvGrpSpPr/>
            <p:nvPr/>
          </p:nvGrpSpPr>
          <p:grpSpPr>
            <a:xfrm rot="21095197">
              <a:off x="4116086" y="1178070"/>
              <a:ext cx="3731626" cy="3807508"/>
              <a:chOff x="2782983" y="1536939"/>
              <a:chExt cx="3731626" cy="3807508"/>
            </a:xfrm>
          </p:grpSpPr>
          <p:pic>
            <p:nvPicPr>
              <p:cNvPr id="18" name="Picture 17" descr="DWRM_WRA_SHPE"/>
              <p:cNvPicPr/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2983" y="1536939"/>
                <a:ext cx="2835778" cy="2700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BottomDown"/>
                <a:lightRig rig="threePt" dir="t"/>
              </a:scene3d>
            </p:spPr>
          </p:pic>
          <p:pic>
            <p:nvPicPr>
              <p:cNvPr id="19" name="Picture 18" descr="UG_Potentialrrigation"/>
              <p:cNvPicPr/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35383" y="1689339"/>
                <a:ext cx="3222206" cy="3485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BottomDown"/>
                <a:lightRig rig="threePt" dir="t"/>
              </a:scene3d>
            </p:spPr>
          </p:pic>
          <p:pic>
            <p:nvPicPr>
              <p:cNvPr id="20" name="Picture 19" descr="UG_ExistingIrrigation"/>
              <p:cNvPicPr/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87783" y="1841739"/>
                <a:ext cx="3046262" cy="3148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BottomDown"/>
                <a:lightRig rig="threePt" dir="t"/>
              </a:scene3d>
            </p:spPr>
          </p:pic>
          <p:pic>
            <p:nvPicPr>
              <p:cNvPr id="21" name="Picture 20" descr="DWRM_WRA_AvgAvailableGroundwaterPerDistrict"/>
              <p:cNvPicPr/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40183" y="1994139"/>
                <a:ext cx="2876718" cy="3148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BottomDown"/>
                <a:lightRig rig="threePt" dir="t"/>
              </a:scene3d>
            </p:spPr>
          </p:pic>
          <p:pic>
            <p:nvPicPr>
              <p:cNvPr id="22" name="Picture 21" descr="DWRM_WRA_AnnET0-Rainfall"/>
              <p:cNvPicPr/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46176" y="2169926"/>
                <a:ext cx="2968433" cy="3174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BottomDown"/>
                <a:lightRig rig="threePt" dir="t"/>
              </a:scene3d>
            </p:spPr>
          </p:pic>
        </p:grp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4571541" y="1227908"/>
              <a:ext cx="3357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1800" dirty="0" smtClean="0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3306" y="2714620"/>
            <a:ext cx="5500694" cy="35909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Application of the Nile </a:t>
            </a:r>
            <a:r>
              <a:rPr lang="en-US" sz="4400" dirty="0" smtClean="0">
                <a:solidFill>
                  <a:schemeClr val="tx1"/>
                </a:solidFill>
              </a:rPr>
              <a:t>DSS in </a:t>
            </a:r>
            <a:r>
              <a:rPr lang="en-US" sz="4400" dirty="0">
                <a:solidFill>
                  <a:schemeClr val="tx1"/>
                </a:solidFill>
              </a:rPr>
              <a:t>the </a:t>
            </a:r>
            <a:r>
              <a:rPr lang="en-US" sz="4400" dirty="0" err="1" smtClean="0">
                <a:solidFill>
                  <a:schemeClr val="tx1"/>
                </a:solidFill>
              </a:rPr>
              <a:t>Dev’t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of the National </a:t>
            </a:r>
            <a:r>
              <a:rPr lang="en-US" sz="4400" dirty="0" smtClean="0">
                <a:solidFill>
                  <a:schemeClr val="tx1"/>
                </a:solidFill>
              </a:rPr>
              <a:t>Water Resources Strategy </a:t>
            </a:r>
            <a:r>
              <a:rPr lang="en-US" sz="4400" dirty="0">
                <a:solidFill>
                  <a:schemeClr val="tx1"/>
                </a:solidFill>
              </a:rPr>
              <a:t>for Uganda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Nile </a:t>
            </a:r>
            <a:r>
              <a:rPr lang="en-US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Basin </a:t>
            </a:r>
            <a:r>
              <a:rPr lang="en-US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DSS User Community Workshop 2</a:t>
            </a:r>
            <a:r>
              <a:rPr lang="en-US" sz="27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3</a:t>
            </a:r>
            <a:r>
              <a:rPr lang="en-US" sz="27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rd</a:t>
            </a:r>
            <a:r>
              <a:rPr lang="en-US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October</a:t>
            </a:r>
            <a:r>
              <a:rPr lang="en-US" sz="3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1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2015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GB" sz="3600" dirty="0" smtClean="0"/>
              <a:t>Sowed Sewagudde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200" dirty="0" smtClean="0">
                <a:solidFill>
                  <a:schemeClr val="tx2">
                    <a:satMod val="200000"/>
                  </a:schemeClr>
                </a:solidFill>
              </a:rPr>
              <a:t>Directorate of Water Resources Management </a:t>
            </a:r>
            <a:r>
              <a:rPr lang="en-GB" sz="36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GB" sz="3100" dirty="0" smtClean="0">
                <a:solidFill>
                  <a:schemeClr val="tx2">
                    <a:satMod val="200000"/>
                  </a:schemeClr>
                </a:solidFill>
              </a:rPr>
              <a:t>Ministry of Water and Environment</a:t>
            </a:r>
            <a:endParaRPr lang="en-GB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6"/>
    </mc:Choice>
    <mc:Fallback xmlns="">
      <p:transition spd="slow" advTm="165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Focus: hydrological modeling </a:t>
            </a:r>
            <a:r>
              <a:rPr lang="en-US" dirty="0"/>
              <a:t>work </a:t>
            </a:r>
            <a:r>
              <a:rPr lang="en-US" dirty="0" smtClean="0"/>
              <a:t>as </a:t>
            </a:r>
            <a:r>
              <a:rPr lang="en-US" dirty="0"/>
              <a:t>part of preparing a national </a:t>
            </a:r>
            <a:r>
              <a:rPr lang="en-US" dirty="0" smtClean="0"/>
              <a:t>Water Resources Management Strategy</a:t>
            </a:r>
            <a:r>
              <a:rPr lang="en-US" dirty="0"/>
              <a:t>, </a:t>
            </a:r>
            <a:r>
              <a:rPr lang="en-US" dirty="0" smtClean="0"/>
              <a:t>undertaken </a:t>
            </a:r>
            <a:r>
              <a:rPr lang="en-US" dirty="0"/>
              <a:t>in the Nile DSS decision support system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assess the hydrological implications of the key national water resources development goals in Vision 2040.</a:t>
            </a:r>
            <a:endParaRPr lang="en-US" dirty="0"/>
          </a:p>
          <a:p>
            <a:pPr lvl="1"/>
            <a:r>
              <a:rPr lang="en-GB" dirty="0"/>
              <a:t>To assess the possible trade-off between the different </a:t>
            </a:r>
            <a:r>
              <a:rPr lang="en-GB" dirty="0" smtClean="0"/>
              <a:t>WR </a:t>
            </a:r>
            <a:r>
              <a:rPr lang="en-GB" dirty="0" err="1" smtClean="0"/>
              <a:t>dev’t</a:t>
            </a:r>
            <a:r>
              <a:rPr lang="en-GB" dirty="0" smtClean="0"/>
              <a:t> options </a:t>
            </a:r>
            <a:r>
              <a:rPr lang="en-GB" dirty="0"/>
              <a:t>with emphasis on </a:t>
            </a:r>
            <a:r>
              <a:rPr lang="en-GB" dirty="0" smtClean="0"/>
              <a:t>HP </a:t>
            </a:r>
            <a:r>
              <a:rPr lang="en-GB" dirty="0"/>
              <a:t>generation, wetland and upland irrigation and downstream flow.</a:t>
            </a:r>
            <a:endParaRPr lang="en-US" dirty="0"/>
          </a:p>
          <a:p>
            <a:pPr lvl="1"/>
            <a:r>
              <a:rPr lang="en-GB" dirty="0" smtClean="0"/>
              <a:t>compare </a:t>
            </a:r>
            <a:r>
              <a:rPr lang="en-GB" dirty="0"/>
              <a:t>and discuss the pros and cons of different development </a:t>
            </a:r>
            <a:r>
              <a:rPr lang="en-GB" dirty="0" smtClean="0"/>
              <a:t>options, including + environmental flow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08"/>
    </mc:Choice>
    <mc:Fallback xmlns="">
      <p:transition spd="slow" advTm="971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843"/>
            <a:ext cx="8153400" cy="990600"/>
          </a:xfrm>
        </p:spPr>
        <p:txBody>
          <a:bodyPr/>
          <a:lstStyle/>
          <a:p>
            <a:r>
              <a:rPr lang="en-US" dirty="0" smtClean="0"/>
              <a:t>Schematic of modeling approach</a:t>
            </a:r>
            <a:endParaRPr lang="en-US" dirty="0"/>
          </a:p>
        </p:txBody>
      </p:sp>
      <p:pic>
        <p:nvPicPr>
          <p:cNvPr id="4" name="Pic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143000"/>
            <a:ext cx="83820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31"/>
    </mc:Choice>
    <mc:Fallback xmlns="">
      <p:transition spd="slow" advTm="16593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	Scenario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3513"/>
            <a:ext cx="3581400" cy="2202974"/>
          </a:xfrm>
        </p:spPr>
        <p:txBody>
          <a:bodyPr/>
          <a:lstStyle/>
          <a:p>
            <a:r>
              <a:rPr lang="en-GB" sz="2400" dirty="0"/>
              <a:t>A set of 101 comparative indicators were defined </a:t>
            </a:r>
            <a:r>
              <a:rPr lang="en-GB" sz="2400" dirty="0" smtClean="0"/>
              <a:t>to </a:t>
            </a:r>
            <a:r>
              <a:rPr lang="en-GB" sz="2400" dirty="0"/>
              <a:t>assess and compare the scenari</a:t>
            </a:r>
            <a:r>
              <a:rPr lang="en-GB" dirty="0"/>
              <a:t>os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"/>
            <a:ext cx="5279073" cy="442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84048"/>
            <a:ext cx="2989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MIKE BASIN model for scenario S3a with full </a:t>
            </a:r>
            <a:r>
              <a:rPr lang="en-GB" dirty="0" err="1" smtClean="0"/>
              <a:t>dev,t</a:t>
            </a:r>
            <a:r>
              <a:rPr lang="en-GB" dirty="0" smtClean="0"/>
              <a:t> </a:t>
            </a:r>
            <a:r>
              <a:rPr lang="en-GB" dirty="0"/>
              <a:t>of major HPP along the Nile, and full wetland and upland irrigation potential according to Vision 2040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80" y="2590800"/>
            <a:ext cx="5735955" cy="419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5680838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setup along the Kyoga Nile with 5 HPPs, irrigation nodes and water user nodes representing domestic water supply and livestock water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5"/>
    </mc:Choice>
    <mc:Fallback xmlns="">
      <p:transition spd="slow" advTm="381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 from all 10 scenarios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487392"/>
              </p:ext>
            </p:extLst>
          </p:nvPr>
        </p:nvGraphicFramePr>
        <p:xfrm>
          <a:off x="152399" y="1219195"/>
          <a:ext cx="8763000" cy="526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781"/>
                <a:gridCol w="1023988"/>
                <a:gridCol w="994017"/>
                <a:gridCol w="973204"/>
                <a:gridCol w="820854"/>
                <a:gridCol w="897446"/>
                <a:gridCol w="1196317"/>
                <a:gridCol w="898278"/>
                <a:gridCol w="1063115"/>
              </a:tblGrid>
              <a:tr h="10981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Sector / Theme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Hydro-power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Food Security Rice (Wetland)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Food Security Rice (Upland)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Food Security Maize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Food Security Vege-tables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Environ-mental flow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Lake Kyoga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Trans-boundary flow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3062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Criteria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Hydro-power generation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Annual Crop Produc-tion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Annual Crop Produc-tion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Annual Crop Produc-tion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Annual Crop Produc-tion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&gt;10% change in Low flow or &gt;20% change in High flow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Mean surface area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Mean Annual Flow to Sudan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Unit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GWh/yr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1000    ton/yr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1000 ton/yr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1000 ton/yr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1000 ton/yr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Locations (%)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  Km2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m3/s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3299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506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3503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1208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S1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19449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506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3503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1207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S1A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26836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506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3502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1207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S2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19323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2480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3488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1195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S2A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26660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2480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3488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1195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S3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18886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2480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692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1430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11177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42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3447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1143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S3A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26047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2480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692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1430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11177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42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3447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1143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S4A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19179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2480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1441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11177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3475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1179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37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S4B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19272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2480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11177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</a:rPr>
                        <a:t>3483</a:t>
                      </a:r>
                      <a:endParaRPr lang="en-US" sz="16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</a:rPr>
                        <a:t>1187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9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5"/>
    </mc:Choice>
    <mc:Fallback xmlns="">
      <p:transition spd="slow" advTm="2965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results – implications of scenarios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724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44780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hydrographs  and FDC for </a:t>
            </a:r>
            <a:r>
              <a:rPr lang="en-GB" sz="2800" dirty="0"/>
              <a:t>outflow to South Sudan for the </a:t>
            </a:r>
            <a:r>
              <a:rPr lang="en-GB" sz="2800" dirty="0" smtClean="0"/>
              <a:t>scenario S0, S1</a:t>
            </a:r>
            <a:r>
              <a:rPr lang="en-GB" sz="2800" dirty="0"/>
              <a:t>, S2 and </a:t>
            </a:r>
            <a:r>
              <a:rPr lang="en-GB" sz="2800" dirty="0" smtClean="0"/>
              <a:t>S3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81400"/>
            <a:ext cx="6137910" cy="31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79"/>
    </mc:Choice>
    <mc:Fallback xmlns="">
      <p:transition spd="slow" advTm="358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 Flow Assessments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543101" cy="452596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5184140" cy="3703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36"/>
    </mc:Choice>
    <mc:Fallback xmlns="">
      <p:transition spd="slow" advTm="36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Multi-Criteria-Analysis (MCA)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Purpose: to screen various combinations of </a:t>
            </a:r>
            <a:r>
              <a:rPr lang="en-US" dirty="0" err="1" smtClean="0"/>
              <a:t>dev,t</a:t>
            </a:r>
            <a:r>
              <a:rPr lang="en-US" dirty="0" smtClean="0"/>
              <a:t> options, and quickly identify the key trade-offs and implications on the main socio-economic sectors in the country. Promising solutions can then be further refined and </a:t>
            </a:r>
            <a:r>
              <a:rPr lang="en-US" dirty="0" err="1" smtClean="0"/>
              <a:t>analysed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Setup of the Multi-Criteria-Analysis </a:t>
            </a:r>
          </a:p>
          <a:p>
            <a:pPr lvl="1"/>
            <a:r>
              <a:rPr lang="en-US" dirty="0" smtClean="0"/>
              <a:t>1) Selection and design of criteria; </a:t>
            </a:r>
          </a:p>
          <a:p>
            <a:pPr lvl="1"/>
            <a:r>
              <a:rPr lang="en-US" dirty="0" smtClean="0"/>
              <a:t>2) Computing the score for each criteria for each scenario; </a:t>
            </a:r>
          </a:p>
          <a:p>
            <a:pPr lvl="1"/>
            <a:r>
              <a:rPr lang="en-US" dirty="0" smtClean="0"/>
              <a:t>3) Normalizing the scores;  </a:t>
            </a:r>
          </a:p>
          <a:p>
            <a:pPr lvl="1"/>
            <a:r>
              <a:rPr lang="en-US" dirty="0" smtClean="0"/>
              <a:t>4) Weighting the criteria – assessing their relative importance; </a:t>
            </a:r>
          </a:p>
          <a:p>
            <a:pPr lvl="1"/>
            <a:r>
              <a:rPr lang="en-US" dirty="0" smtClean="0"/>
              <a:t>5) Calculating the overall performance of each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35"/>
    </mc:Choice>
    <mc:Fallback xmlns="">
      <p:transition spd="slow" advTm="14153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C</a:t>
            </a:r>
            <a:r>
              <a:rPr lang="en-US" dirty="0" smtClean="0"/>
              <a:t>riteria defined for each of the sectors in MCA and the chosen weights.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85088"/>
              </p:ext>
            </p:extLst>
          </p:nvPr>
        </p:nvGraphicFramePr>
        <p:xfrm>
          <a:off x="381000" y="1119982"/>
          <a:ext cx="8458200" cy="5382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78"/>
                <a:gridCol w="1157810"/>
                <a:gridCol w="4338775"/>
                <a:gridCol w="715094"/>
                <a:gridCol w="795442"/>
                <a:gridCol w="1017201"/>
              </a:tblGrid>
              <a:tr h="59124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Sector / Theme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Criteria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Weight of criteria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Unit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Model-based criteria (Yes/No)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5835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1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Domestic Water Supply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Mean annual water deficit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6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%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Yes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5835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2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Hydropower Generation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Total mean annual power production 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35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GWh/yr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Yes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9562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3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Food Security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Mean annual crop production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35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1000 ton/yr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Yes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8129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4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Tourism &amp;    Wildlife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General score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Each of the following things has reduced the score by -1: 1) Wetland irrigation, 2) Upland irrigation, 3) HP developments which include Murchison Falls and Kalagala.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6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[ - ]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No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7917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5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Livestock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Mean annual water demand deficit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4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%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Yes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1756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6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Fisheries &amp; Aquaculture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General score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 smtClean="0">
                          <a:effectLst/>
                        </a:rPr>
                        <a:t>reduced score </a:t>
                      </a:r>
                      <a:r>
                        <a:rPr lang="da-DK" sz="1300" dirty="0">
                          <a:effectLst/>
                        </a:rPr>
                        <a:t>by -1: 1) Wetland irrigation, 2) &gt; 25% flow reduction, 3) &gt; 25% increase in lake level fluctuations. 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2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[ - ]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No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9562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7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Environmental Flow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Locations with more than 10% change in low flow or more than 20% change in high flow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2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%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Yes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3725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8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Water Quality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General score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 smtClean="0">
                          <a:effectLst/>
                        </a:rPr>
                        <a:t>reduced </a:t>
                      </a:r>
                      <a:r>
                        <a:rPr lang="da-DK" sz="1300" dirty="0">
                          <a:effectLst/>
                        </a:rPr>
                        <a:t>the score by -1: 1) Wetland irrigation, 2) Upland irrigation, 3) HP developments (more industry) and 4) Oil &amp; Gas production.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2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[ - ]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No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66515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9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Navigation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General score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Each of the following things has reduced the score by -1: 1) &gt; 25% flow reduction, 2) &gt; 25% increase in lake level fluctuations.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2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[ - ]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No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9562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10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Transboundary Flow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Mean annual flow to South Sudan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4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m</a:t>
                      </a:r>
                      <a:r>
                        <a:rPr lang="da-DK" sz="1300" baseline="30000">
                          <a:effectLst/>
                        </a:rPr>
                        <a:t>3</a:t>
                      </a:r>
                      <a:r>
                        <a:rPr lang="da-DK" sz="1300">
                          <a:effectLst/>
                        </a:rPr>
                        <a:t>/s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Yes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7917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11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Oil &amp; Gas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Mean annual water demand deficit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2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2378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>
                          <a:effectLst/>
                        </a:rPr>
                        <a:t>%</a:t>
                      </a:r>
                      <a:endParaRPr lang="en-US" sz="13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300" dirty="0">
                          <a:effectLst/>
                        </a:rPr>
                        <a:t>Yes</a:t>
                      </a:r>
                      <a:endParaRPr lang="en-US" sz="13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6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1"/>
    </mc:Choice>
    <mc:Fallback xmlns="">
      <p:transition spd="slow" advTm="2733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Scores and ranks of the ten scenarios</a:t>
            </a:r>
            <a:endParaRPr lang="en-US" dirty="0"/>
          </a:p>
        </p:txBody>
      </p:sp>
      <p:pic>
        <p:nvPicPr>
          <p:cNvPr id="4" name="Pic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6764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1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2"/>
    </mc:Choice>
    <mc:Fallback xmlns="">
      <p:transition spd="slow" advTm="1658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/>
              <a:t>Incremental production volume for hydropower, wetland and upland irrigated crops caused by scenarios 1, 2 and 3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09505"/>
              </p:ext>
            </p:extLst>
          </p:nvPr>
        </p:nvGraphicFramePr>
        <p:xfrm>
          <a:off x="685800" y="3124200"/>
          <a:ext cx="7696201" cy="3219450"/>
        </p:xfrm>
        <a:graphic>
          <a:graphicData uri="http://schemas.openxmlformats.org/drawingml/2006/table">
            <a:tbl>
              <a:tblPr firstRow="1" firstCol="1" bandRow="1"/>
              <a:tblGrid>
                <a:gridCol w="716150"/>
                <a:gridCol w="745953"/>
                <a:gridCol w="994020"/>
                <a:gridCol w="994020"/>
                <a:gridCol w="930907"/>
                <a:gridCol w="1057131"/>
                <a:gridCol w="1117615"/>
                <a:gridCol w="1140405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Scenario</a:t>
                      </a:r>
                      <a:endParaRPr lang="en-US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Incremental HP production volume as compared to present situation (Scenario 0)</a:t>
                      </a:r>
                      <a:endParaRPr lang="en-US" sz="1600" b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Incremental crop production volume as compared to present situation (Scenario 0)</a:t>
                      </a:r>
                      <a:endParaRPr lang="en-US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Outflow to South Sudan as compared to present situation  m3/s</a:t>
                      </a:r>
                      <a:endParaRPr lang="en-US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GWh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Wetland rice-tons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Upland rice-tons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Upland maize-tons 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Upland tomatoes-tons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376.4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506,375.1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1,208.04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1842.3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16,138.5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1,207.25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1828.6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16,018.5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1.973,465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1,195.46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1782.4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15,613.8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1.973,465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692,436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1.429,619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10.699,945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1,142.83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3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91"/>
    </mc:Choice>
    <mc:Fallback xmlns="">
      <p:transition spd="slow" advTm="498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Institutional anchorage of the Nile </a:t>
            </a:r>
            <a:r>
              <a:rPr lang="en-US" dirty="0" smtClean="0"/>
              <a:t>DSS</a:t>
            </a:r>
          </a:p>
          <a:p>
            <a:r>
              <a:rPr lang="en-US" dirty="0"/>
              <a:t>Nile DSS application cases in Uganda</a:t>
            </a:r>
            <a:endParaRPr lang="en-US" dirty="0" smtClean="0"/>
          </a:p>
          <a:p>
            <a:r>
              <a:rPr lang="en-US" dirty="0" smtClean="0"/>
              <a:t>Background </a:t>
            </a:r>
            <a:r>
              <a:rPr lang="en-US" dirty="0" smtClean="0"/>
              <a:t>to WR Strategy</a:t>
            </a:r>
          </a:p>
          <a:p>
            <a:r>
              <a:rPr lang="en-US" dirty="0" smtClean="0"/>
              <a:t>Set up</a:t>
            </a:r>
          </a:p>
          <a:p>
            <a:r>
              <a:rPr lang="en-US" dirty="0" smtClean="0"/>
              <a:t>Approach to modeling work</a:t>
            </a:r>
          </a:p>
          <a:p>
            <a:r>
              <a:rPr lang="en-US" dirty="0" smtClean="0"/>
              <a:t>Key results </a:t>
            </a:r>
          </a:p>
          <a:p>
            <a:r>
              <a:rPr lang="en-US" dirty="0" smtClean="0"/>
              <a:t>Conclusion and </a:t>
            </a:r>
            <a:r>
              <a:rPr lang="en-US" dirty="0" err="1" smtClean="0"/>
              <a:t>Recomendations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8"/>
    </mc:Choice>
    <mc:Fallback xmlns="">
      <p:transition spd="slow" advTm="936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of the economic assessment.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2296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an economic or society viewpoint all 3 scenarios are viable. However, scenario 3 generates the highest NPV and the highest return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0971" y="1295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Based on a discount rate of 0.06,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83398"/>
              </p:ext>
            </p:extLst>
          </p:nvPr>
        </p:nvGraphicFramePr>
        <p:xfrm>
          <a:off x="813371" y="1943100"/>
          <a:ext cx="7924800" cy="274319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143000"/>
                <a:gridCol w="1223523"/>
                <a:gridCol w="1422322"/>
                <a:gridCol w="4135955"/>
              </a:tblGrid>
              <a:tr h="85289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 dirty="0">
                          <a:effectLst/>
                        </a:rPr>
                        <a:t>Scenario No.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NPV, million US$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 dirty="0">
                          <a:effectLst/>
                        </a:rPr>
                        <a:t>Economic internal rate of return (%)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 dirty="0">
                          <a:effectLst/>
                        </a:rPr>
                        <a:t>Direct employment creation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</a:tr>
              <a:tr h="52485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Scenario 1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 dirty="0">
                          <a:effectLst/>
                        </a:rPr>
                        <a:t>159.1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20%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 dirty="0">
                          <a:effectLst/>
                        </a:rPr>
                        <a:t>Employment creation in the hydropower subsector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</a:tr>
              <a:tr h="676574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Scenario 2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289.1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23%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 dirty="0">
                          <a:effectLst/>
                        </a:rPr>
                        <a:t>Employment creation in the hydropower and wetland irrigation sub-sector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</a:tr>
              <a:tr h="68887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Scenario 3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1330.1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>
                          <a:effectLst/>
                        </a:rPr>
                        <a:t>36%</a:t>
                      </a:r>
                      <a:endParaRPr lang="en-US" sz="180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da-DK" sz="1800" dirty="0">
                          <a:effectLst/>
                        </a:rPr>
                        <a:t>Employment creation in the hydropower and wetland and upland irrigation sub-sectors</a:t>
                      </a:r>
                      <a:endParaRPr lang="en-US" sz="1800" dirty="0">
                        <a:solidFill>
                          <a:srgbClr val="00000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8288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5"/>
    </mc:Choice>
    <mc:Fallback xmlns="">
      <p:transition spd="slow" advTm="2687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Investment cost for Scenario 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218502"/>
              </p:ext>
            </p:extLst>
          </p:nvPr>
        </p:nvGraphicFramePr>
        <p:xfrm>
          <a:off x="381000" y="1676399"/>
          <a:ext cx="8229596" cy="5030242"/>
        </p:xfrm>
        <a:graphic>
          <a:graphicData uri="http://schemas.openxmlformats.org/drawingml/2006/table">
            <a:tbl>
              <a:tblPr firstRow="1" firstCol="1" bandRow="1"/>
              <a:tblGrid>
                <a:gridCol w="1371597"/>
                <a:gridCol w="742224"/>
                <a:gridCol w="1119553"/>
                <a:gridCol w="1145319"/>
                <a:gridCol w="1145319"/>
                <a:gridCol w="1145319"/>
                <a:gridCol w="1560265"/>
              </a:tblGrid>
              <a:tr h="69999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Ha. of cultivated crop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Investment cost per unit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investment cost (million US$)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Average crop yield/Ha (tons)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Annual Production Volume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8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1.HP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3.033 million US$/MW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5,406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1782.4 MW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8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Wetland irrigated rice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247,226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4,500 US$/ha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1,113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1,973,465 tons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 Upland irrigated rice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Rice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14,391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2,500 US$/ha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692,436 tons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Rice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Maize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218,135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2,500 US$/ha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545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240">
                <a:tc row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 Upland irrigated maize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Maize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25,286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2,000 US$/ha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1,429,619 tons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Maize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Rice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218,135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Included in 3.1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Maize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Beans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43,121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2,000 US$/ha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12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 Upland irrigated tomatoes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136,132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2,500 US$/ha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26.1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10,699,945 tons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8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 Upland irrigated beans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Beans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Maize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43,120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2,000 US$/ha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Included in 3.2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210,146 tons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3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investment </a:t>
                      </a:r>
                      <a:r>
                        <a:rPr lang="en-GB" sz="15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7,576</a:t>
                      </a:r>
                      <a:endParaRPr lang="en-US" sz="15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800225" algn="l"/>
                          <a:tab pos="1980565" algn="l"/>
                          <a:tab pos="2430145" algn="l"/>
                        </a:tabLst>
                      </a:pPr>
                      <a:r>
                        <a:rPr lang="en-GB" sz="1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699" marR="65699" marT="914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2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"/>
    </mc:Choice>
    <mc:Fallback xmlns="">
      <p:transition spd="slow" advTm="90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major water allocation conflicts are anticipated by 2040, and, consequently, no ‘hard choices’ need to be made at national level regarding water related </a:t>
            </a:r>
            <a:r>
              <a:rPr lang="en-US" dirty="0" err="1" smtClean="0"/>
              <a:t>dev’ts</a:t>
            </a:r>
            <a:endParaRPr lang="en-US" dirty="0"/>
          </a:p>
          <a:p>
            <a:r>
              <a:rPr lang="en-US" dirty="0" smtClean="0"/>
              <a:t>Domestic Water Supply, Livestock, Oil &amp; Gas, and Navigation can be met in all scenarios.  </a:t>
            </a:r>
          </a:p>
          <a:p>
            <a:r>
              <a:rPr lang="en-US" dirty="0" smtClean="0"/>
              <a:t>scenario </a:t>
            </a:r>
            <a:r>
              <a:rPr lang="en-US" dirty="0"/>
              <a:t>3 </a:t>
            </a:r>
            <a:r>
              <a:rPr lang="en-US" dirty="0" smtClean="0"/>
              <a:t>- generates </a:t>
            </a:r>
            <a:r>
              <a:rPr lang="en-US" dirty="0"/>
              <a:t>the highest Net Present Value (NPV) and the highest </a:t>
            </a:r>
            <a:r>
              <a:rPr lang="en-US" dirty="0" smtClean="0"/>
              <a:t>return (IRR)</a:t>
            </a:r>
          </a:p>
          <a:p>
            <a:r>
              <a:rPr lang="en-US" dirty="0"/>
              <a:t>full </a:t>
            </a:r>
            <a:r>
              <a:rPr lang="en-US" dirty="0" err="1"/>
              <a:t>dev’t</a:t>
            </a:r>
            <a:r>
              <a:rPr lang="en-US" dirty="0"/>
              <a:t> of the upland irrigation reduces Q</a:t>
            </a:r>
            <a:r>
              <a:rPr lang="en-US" baseline="-25000" dirty="0"/>
              <a:t>90 </a:t>
            </a:r>
            <a:r>
              <a:rPr lang="en-US" dirty="0"/>
              <a:t>along the Nile by up to 12</a:t>
            </a:r>
            <a:r>
              <a:rPr lang="en-US" dirty="0" smtClean="0"/>
              <a:t>%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7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"/>
    </mc:Choice>
    <mc:Fallback xmlns="">
      <p:transition spd="slow" advTm="31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study </a:t>
            </a:r>
            <a:r>
              <a:rPr lang="en-GB" dirty="0" smtClean="0"/>
              <a:t>demonstrates that to </a:t>
            </a:r>
            <a:r>
              <a:rPr lang="en-GB" dirty="0"/>
              <a:t>support policy and decision making regarding </a:t>
            </a:r>
            <a:r>
              <a:rPr lang="en-GB" dirty="0" smtClean="0"/>
              <a:t>WR planning, </a:t>
            </a:r>
            <a:r>
              <a:rPr lang="en-GB" dirty="0"/>
              <a:t>DWRM </a:t>
            </a:r>
            <a:r>
              <a:rPr lang="en-GB" dirty="0" smtClean="0"/>
              <a:t>needs </a:t>
            </a:r>
            <a:r>
              <a:rPr lang="en-GB" dirty="0"/>
              <a:t>a tool to screen </a:t>
            </a:r>
            <a:r>
              <a:rPr lang="en-GB" dirty="0" smtClean="0"/>
              <a:t>combinations </a:t>
            </a:r>
            <a:r>
              <a:rPr lang="en-GB" dirty="0"/>
              <a:t>of </a:t>
            </a:r>
            <a:r>
              <a:rPr lang="en-GB" dirty="0" err="1" smtClean="0"/>
              <a:t>dev’t</a:t>
            </a:r>
            <a:r>
              <a:rPr lang="en-GB" dirty="0" smtClean="0"/>
              <a:t> options</a:t>
            </a:r>
            <a:r>
              <a:rPr lang="en-GB" dirty="0"/>
              <a:t>, and quickly identify </a:t>
            </a:r>
            <a:r>
              <a:rPr lang="en-GB" dirty="0" smtClean="0"/>
              <a:t>trade-offs </a:t>
            </a:r>
            <a:r>
              <a:rPr lang="en-GB" dirty="0"/>
              <a:t>and implications on the main socio-economic sectors in the country.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methodology developed </a:t>
            </a:r>
            <a:r>
              <a:rPr lang="en-GB" dirty="0" smtClean="0"/>
              <a:t>can serve </a:t>
            </a:r>
            <a:r>
              <a:rPr lang="en-GB" dirty="0"/>
              <a:t>as a template for supporting future </a:t>
            </a:r>
            <a:r>
              <a:rPr lang="en-GB" dirty="0" smtClean="0"/>
              <a:t>WRM and </a:t>
            </a:r>
            <a:r>
              <a:rPr lang="en-GB" dirty="0"/>
              <a:t>planning decisions at national, basin, and catchment level.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1"/>
    </mc:Choice>
    <mc:Fallback xmlns="">
      <p:transition spd="slow" advTm="6360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National Master Nile DSS model is in Mike Basin platform which is obsolete</a:t>
            </a:r>
          </a:p>
          <a:p>
            <a:r>
              <a:rPr lang="en-US" dirty="0" smtClean="0"/>
              <a:t>Lack of full time staff to work with the DSS </a:t>
            </a:r>
            <a:r>
              <a:rPr lang="en-US" dirty="0"/>
              <a:t>on a day to days </a:t>
            </a:r>
            <a:r>
              <a:rPr lang="en-US" dirty="0" smtClean="0"/>
              <a:t>basis</a:t>
            </a:r>
          </a:p>
          <a:p>
            <a:r>
              <a:rPr lang="en-US" dirty="0" smtClean="0"/>
              <a:t>Development of indicator 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0"/>
            <a:ext cx="1064958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8035637" cy="1218970"/>
          </a:xfrm>
        </p:spPr>
        <p:txBody>
          <a:bodyPr>
            <a:normAutofit/>
          </a:bodyPr>
          <a:lstStyle/>
          <a:p>
            <a:r>
              <a:rPr lang="en-GB" dirty="0" err="1" smtClean="0"/>
              <a:t>Sewagudde</a:t>
            </a:r>
            <a:r>
              <a:rPr lang="en-GB" dirty="0" smtClean="0"/>
              <a:t> Sowed</a:t>
            </a:r>
          </a:p>
          <a:p>
            <a:endParaRPr lang="en-GB" dirty="0" smtClean="0"/>
          </a:p>
          <a:p>
            <a:r>
              <a:rPr lang="en-GB" dirty="0" smtClean="0"/>
              <a:t>Senior Hydrologist &amp; Water Resources Modeller</a:t>
            </a:r>
          </a:p>
          <a:p>
            <a:r>
              <a:rPr lang="en-GB" dirty="0" smtClean="0"/>
              <a:t>Directorate of Water Resources Management</a:t>
            </a:r>
          </a:p>
          <a:p>
            <a:r>
              <a:rPr lang="en-GB" dirty="0" smtClean="0"/>
              <a:t>Ministry of Water and Environment, Uganda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© DHI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8589818" y="6515719"/>
            <a:ext cx="1886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solidFill>
                  <a:schemeClr val="bg1"/>
                </a:solidFill>
              </a:rPr>
              <a:t>Photo: Jens Kristian Lørup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"/>
    </mc:Choice>
    <mc:Fallback xmlns="">
      <p:transition spd="slow" advTm="11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Institutional anchorage of the Nile DSS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16123" r="9739" b="11318"/>
          <a:stretch/>
        </p:blipFill>
        <p:spPr bwMode="auto">
          <a:xfrm>
            <a:off x="-127591" y="1676400"/>
            <a:ext cx="9271591" cy="497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9767" r="9128" b="8372"/>
          <a:stretch/>
        </p:blipFill>
        <p:spPr bwMode="auto">
          <a:xfrm>
            <a:off x="-381000" y="838200"/>
            <a:ext cx="9962707" cy="561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2"/>
            <a:r>
              <a:rPr lang="en-GB" smtClean="0"/>
              <a:t>     </a:t>
            </a:r>
          </a:p>
          <a:p>
            <a:pPr lvl="2"/>
            <a:endParaRPr lang="en-GB" smtClean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62400" y="1253041"/>
            <a:ext cx="4971288" cy="4800600"/>
          </a:xfrm>
        </p:spPr>
        <p:txBody>
          <a:bodyPr>
            <a:normAutofit/>
          </a:bodyPr>
          <a:lstStyle/>
          <a:p>
            <a:pPr marL="0" lvl="1" indent="-72000"/>
            <a:r>
              <a:rPr lang="en-US" sz="2400" b="1" dirty="0" smtClean="0"/>
              <a:t>Progress: </a:t>
            </a:r>
            <a:r>
              <a:rPr lang="en-US" sz="2400" dirty="0"/>
              <a:t>Extension of the DWRM hydrological data </a:t>
            </a:r>
            <a:r>
              <a:rPr lang="en-US" sz="2400" dirty="0" err="1"/>
              <a:t>centre</a:t>
            </a:r>
            <a:r>
              <a:rPr lang="en-US" sz="2400" dirty="0"/>
              <a:t> completed and commissioned. ICT infrastructure is being procured to turn the </a:t>
            </a:r>
            <a:r>
              <a:rPr lang="en-US" sz="2400" dirty="0" smtClean="0"/>
              <a:t>facilitate into </a:t>
            </a:r>
            <a:r>
              <a:rPr lang="en-US" sz="2400" dirty="0"/>
              <a:t>a one stop </a:t>
            </a:r>
            <a:r>
              <a:rPr lang="en-US" sz="2400" dirty="0" err="1"/>
              <a:t>centre</a:t>
            </a:r>
            <a:r>
              <a:rPr lang="en-US" sz="2400" dirty="0"/>
              <a:t> for Water and Environment Information and Knowledge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- UWEIKC</a:t>
            </a:r>
            <a:r>
              <a:rPr lang="en-US" sz="2400" dirty="0" smtClean="0"/>
              <a:t>. -WIS</a:t>
            </a:r>
            <a:endParaRPr lang="en-US" sz="2400" dirty="0"/>
          </a:p>
          <a:p>
            <a:pPr marL="0" lvl="1" indent="-72000"/>
            <a:endParaRPr lang="en-US" sz="2400" dirty="0" smtClean="0"/>
          </a:p>
          <a:p>
            <a:pPr marL="0" lvl="1" indent="-72000"/>
            <a:endParaRPr lang="en-US" sz="2400" dirty="0" smtClean="0"/>
          </a:p>
          <a:p>
            <a:pPr marL="0" lvl="1" indent="-72000"/>
            <a:endParaRPr lang="en-US" dirty="0" smtClean="0"/>
          </a:p>
          <a:p>
            <a:pPr marL="0" lvl="1" indent="-72000"/>
            <a:endParaRPr lang="en-GB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2" name="Content Placeholder 3" descr="C:\Users\Lenovo\Downloads\20141017_162847.jpg"/>
          <p:cNvPicPr>
            <a:picLocks/>
          </p:cNvPicPr>
          <p:nvPr/>
        </p:nvPicPr>
        <p:blipFill>
          <a:blip r:embed="rId2" cstate="print"/>
          <a:srcRect t="24274" b="17778"/>
          <a:stretch>
            <a:fillRect/>
          </a:stretch>
        </p:blipFill>
        <p:spPr bwMode="auto">
          <a:xfrm>
            <a:off x="152400" y="1596775"/>
            <a:ext cx="3733799" cy="200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75" y="3810000"/>
            <a:ext cx="2424824" cy="146367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0"/>
            <a:ext cx="6248399" cy="29239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4" y="5181600"/>
            <a:ext cx="2424825" cy="155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Home of the Nile DSS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3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892552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5486400" cy="6400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05400" y="3200400"/>
            <a:ext cx="1752600" cy="1676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17656" r="10349" b="17808"/>
          <a:stretch/>
        </p:blipFill>
        <p:spPr bwMode="auto">
          <a:xfrm>
            <a:off x="-10633" y="1676400"/>
            <a:ext cx="9155191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67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Nile DSS application cases in Uganda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Pilot Catchment Planning – </a:t>
            </a:r>
            <a:r>
              <a:rPr lang="en-US" dirty="0" err="1" smtClean="0">
                <a:solidFill>
                  <a:srgbClr val="00B050"/>
                </a:solidFill>
              </a:rPr>
              <a:t>Awoja</a:t>
            </a:r>
            <a:r>
              <a:rPr lang="en-US" dirty="0" smtClean="0">
                <a:solidFill>
                  <a:srgbClr val="00B050"/>
                </a:solidFill>
              </a:rPr>
              <a:t> Catchment Management Plan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Mainstreaming of Climate Change in Catchment Management Plan – A for </a:t>
            </a:r>
            <a:r>
              <a:rPr lang="en-US" dirty="0" err="1" smtClean="0">
                <a:solidFill>
                  <a:srgbClr val="00B050"/>
                </a:solidFill>
              </a:rPr>
              <a:t>Awoja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Preparation of the National Water Resources Management and Development Strategy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Moving forward… Economic Evaluation of Water Resources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Assessment of 10 mini hydropower stations in the Albert Water Management Zone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Application of Nile DSS in Preparation of the National WR Strategy</a:t>
            </a:r>
            <a:endParaRPr lang="en-US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2"/>
            <a:r>
              <a:rPr lang="en-GB" smtClean="0"/>
              <a:t>     </a:t>
            </a:r>
          </a:p>
          <a:p>
            <a:pPr lvl="2"/>
            <a:endParaRPr lang="en-GB" smtClean="0"/>
          </a:p>
        </p:txBody>
      </p:sp>
      <p:sp>
        <p:nvSpPr>
          <p:cNvPr id="16386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In </a:t>
            </a:r>
            <a:r>
              <a:rPr lang="en-US" sz="3600" dirty="0" smtClean="0"/>
              <a:t>2010, </a:t>
            </a:r>
            <a:r>
              <a:rPr lang="en-US" sz="3600" dirty="0"/>
              <a:t>the Directorate of Water Resources Management (DWRM) initiated the process of preparing a National Water Resources Assessment and Strategy. </a:t>
            </a:r>
          </a:p>
          <a:p>
            <a:pPr eaLnBrk="1" hangingPunct="1"/>
            <a:r>
              <a:rPr lang="en-GB" sz="3600" dirty="0" smtClean="0"/>
              <a:t>Comprehensive WR Assessment </a:t>
            </a:r>
          </a:p>
          <a:p>
            <a:pPr lvl="1" eaLnBrk="1" hangingPunct="1"/>
            <a:r>
              <a:rPr lang="en-GB" sz="3400" dirty="0" smtClean="0"/>
              <a:t>- to provide information which would set the stage and guide management and development of the country’s water and related resources</a:t>
            </a:r>
          </a:p>
          <a:p>
            <a:pPr lvl="1" eaLnBrk="1" hangingPunct="1"/>
            <a:endParaRPr lang="en-GB" sz="2800" dirty="0" smtClean="0"/>
          </a:p>
          <a:p>
            <a:pPr eaLnBrk="1" hangingPunct="1"/>
            <a:r>
              <a:rPr lang="en-GB" sz="3600" dirty="0" smtClean="0"/>
              <a:t>Strategy </a:t>
            </a:r>
            <a:endParaRPr lang="en-GB" sz="3200" dirty="0" smtClean="0"/>
          </a:p>
          <a:p>
            <a:pPr lvl="1"/>
            <a:r>
              <a:rPr lang="en-GB" sz="3400" dirty="0" smtClean="0"/>
              <a:t>– to provide a framework for management and development of the country’s water and related </a:t>
            </a:r>
            <a:r>
              <a:rPr lang="en-GB" sz="3400" dirty="0"/>
              <a:t>resources by 2040</a:t>
            </a:r>
            <a:endParaRPr lang="en-GB" sz="34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7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66"/>
    </mc:Choice>
    <mc:Fallback xmlns="">
      <p:transition spd="slow" advTm="5606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04800" y="1905000"/>
            <a:ext cx="8534400" cy="480060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3843516"/>
            <a:ext cx="1371600" cy="126188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Point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</a:t>
            </a:r>
            <a:endParaRPr lang="en-US" sz="48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4495800"/>
            <a:ext cx="2438400" cy="0"/>
          </a:xfrm>
          <a:prstGeom prst="straightConnector1">
            <a:avLst/>
          </a:prstGeom>
          <a:ln w="952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5105400"/>
            <a:ext cx="152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How?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105400"/>
            <a:ext cx="1905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Resources?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5791200"/>
            <a:ext cx="152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Timing?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791200"/>
            <a:ext cx="1905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Priorities?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20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2209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Regional and Transboundary context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3163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National Development Objectives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3163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resource base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36648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/>
              <a:t>UP/ </a:t>
            </a:r>
            <a:r>
              <a:rPr lang="en-US" dirty="0" smtClean="0"/>
              <a:t>Approach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19900" y="3197185"/>
            <a:ext cx="1524000" cy="1832015"/>
            <a:chOff x="6819900" y="3197185"/>
            <a:chExt cx="1524000" cy="1832015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3767316"/>
              <a:ext cx="1295400" cy="126188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Point</a:t>
              </a:r>
            </a:p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B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19900" y="3197185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Uganda Vision 2040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38"/>
    </mc:Choice>
    <mc:Fallback xmlns="">
      <p:transition spd="slow" advTm="167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.5|79.1|59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6660</TotalTime>
  <Words>1540</Words>
  <Application>Microsoft Office PowerPoint</Application>
  <PresentationFormat>On-screen Show (4:3)</PresentationFormat>
  <Paragraphs>413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Median</vt:lpstr>
      <vt:lpstr>Solstice</vt:lpstr>
      <vt:lpstr>Application of the Nile DSS in the Dev’t of the National Water Resources Strategy for Uganda  Nile Basin DSS User Community Workshop 2nd – 3rd October, 2015  Sowed Sewagudde Directorate of Water Resources Management  Ministry of Water and Environment</vt:lpstr>
      <vt:lpstr>Outline of presentation</vt:lpstr>
      <vt:lpstr>Institutional anchorage of the Nile DSS</vt:lpstr>
      <vt:lpstr>PowerPoint Presentation</vt:lpstr>
      <vt:lpstr>Home of the Nile DSS</vt:lpstr>
      <vt:lpstr>Conceptual Framework</vt:lpstr>
      <vt:lpstr>Nile DSS application cases in Uganda</vt:lpstr>
      <vt:lpstr>Application of Nile DSS in Preparation of the National WR Strategy</vt:lpstr>
      <vt:lpstr>Set UP/ Approach</vt:lpstr>
      <vt:lpstr>Objectives</vt:lpstr>
      <vt:lpstr>Schematic of modeling approach</vt:lpstr>
      <vt:lpstr>4 Scenario results</vt:lpstr>
      <vt:lpstr>key results from all 10 scenarios </vt:lpstr>
      <vt:lpstr>Key results – implications of scenarios</vt:lpstr>
      <vt:lpstr>Environment Flow Assessments</vt:lpstr>
      <vt:lpstr>Multi-Criteria-Analysis (MCA)</vt:lpstr>
      <vt:lpstr>Criteria defined for each of the sectors in MCA and the chosen weights.</vt:lpstr>
      <vt:lpstr>Scores and ranks of the ten scenarios</vt:lpstr>
      <vt:lpstr>PowerPoint Presentation</vt:lpstr>
      <vt:lpstr>Results of the economic assessment.</vt:lpstr>
      <vt:lpstr>Investment cost for Scenario 3</vt:lpstr>
      <vt:lpstr>Conclusions</vt:lpstr>
      <vt:lpstr>Conclusions</vt:lpstr>
      <vt:lpstr>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</dc:creator>
  <cp:lastModifiedBy>user</cp:lastModifiedBy>
  <cp:revision>224</cp:revision>
  <dcterms:created xsi:type="dcterms:W3CDTF">2011-10-16T10:44:52Z</dcterms:created>
  <dcterms:modified xsi:type="dcterms:W3CDTF">2015-10-02T12:03:41Z</dcterms:modified>
</cp:coreProperties>
</file>