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04" r:id="rId1"/>
  </p:sldMasterIdLst>
  <p:notesMasterIdLst>
    <p:notesMasterId r:id="rId35"/>
  </p:notesMasterIdLst>
  <p:handoutMasterIdLst>
    <p:handoutMasterId r:id="rId36"/>
  </p:handoutMasterIdLst>
  <p:sldIdLst>
    <p:sldId id="507" r:id="rId2"/>
    <p:sldId id="508" r:id="rId3"/>
    <p:sldId id="578" r:id="rId4"/>
    <p:sldId id="518" r:id="rId5"/>
    <p:sldId id="561" r:id="rId6"/>
    <p:sldId id="562" r:id="rId7"/>
    <p:sldId id="580" r:id="rId8"/>
    <p:sldId id="579" r:id="rId9"/>
    <p:sldId id="564" r:id="rId10"/>
    <p:sldId id="581" r:id="rId11"/>
    <p:sldId id="565" r:id="rId12"/>
    <p:sldId id="566" r:id="rId13"/>
    <p:sldId id="582" r:id="rId14"/>
    <p:sldId id="583" r:id="rId15"/>
    <p:sldId id="584" r:id="rId16"/>
    <p:sldId id="585" r:id="rId17"/>
    <p:sldId id="586" r:id="rId18"/>
    <p:sldId id="592" r:id="rId19"/>
    <p:sldId id="567" r:id="rId20"/>
    <p:sldId id="587" r:id="rId21"/>
    <p:sldId id="568" r:id="rId22"/>
    <p:sldId id="569" r:id="rId23"/>
    <p:sldId id="570" r:id="rId24"/>
    <p:sldId id="571" r:id="rId25"/>
    <p:sldId id="590" r:id="rId26"/>
    <p:sldId id="572" r:id="rId27"/>
    <p:sldId id="588" r:id="rId28"/>
    <p:sldId id="573" r:id="rId29"/>
    <p:sldId id="574" r:id="rId30"/>
    <p:sldId id="575" r:id="rId31"/>
    <p:sldId id="576" r:id="rId32"/>
    <p:sldId id="591" r:id="rId33"/>
    <p:sldId id="577" r:id="rId34"/>
  </p:sldIdLst>
  <p:sldSz cx="9144000" cy="6858000" type="screen4x3"/>
  <p:notesSz cx="67818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ubalem Fekade" initials="WF" lastIdx="32" clrIdx="0"/>
  <p:cmAuthor id="1" name="Abdulkarim Seid" initials="Ak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3399"/>
    <a:srgbClr val="1284EC"/>
    <a:srgbClr val="FFFF00"/>
    <a:srgbClr val="339966"/>
    <a:srgbClr val="FFCC99"/>
    <a:srgbClr val="F40225"/>
    <a:srgbClr val="99FF99"/>
    <a:srgbClr val="E50101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>
      <p:cViewPr>
        <p:scale>
          <a:sx n="66" d="100"/>
          <a:sy n="66" d="100"/>
        </p:scale>
        <p:origin x="-8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6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5C911-D86A-463D-99C9-76FBC425B402}" type="datetimeFigureOut">
              <a:rPr lang="en-US"/>
              <a:pPr>
                <a:defRPr/>
              </a:pPr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5A288F-3D00-4289-BC2D-5C6857C1C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9947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EE892F-F061-4D5F-AF4A-27409A759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309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851648" cy="615553"/>
          </a:xfrm>
          <a:ln>
            <a:noFill/>
          </a:ln>
        </p:spPr>
        <p:txBody>
          <a:bodyPr vert="horz" tIns="0" rIns="0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752600"/>
          </a:xfrm>
          <a:ln>
            <a:noFill/>
          </a:ln>
        </p:spPr>
        <p:txBody>
          <a:bodyPr vert="horz" lIns="0" tIns="0" rIns="0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>
              <a:defRPr lang="en-US"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  <a:buNone/>
            </a:pPr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76200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82116F66-1006-4D30-B941-9B75DCB037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2240D-74F8-4C42-9189-28C99923FF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AA6DB-1415-4A43-97DF-AFE1AA7037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144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8A0E1-0D79-4739-AE26-12D996DE01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BC66D-BC20-4DA2-8AA7-76C2AC95D5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19700-DFEA-4AE2-A647-5B18B93AC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3A7-574C-4F91-82E9-00097C5F0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547DD-6A61-4557-A8AB-B60A802D98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BCAD-9A32-4A31-957C-744A4E051A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CE92114-44D7-487B-AB24-508C538E3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76200"/>
            <a:ext cx="8153400" cy="958056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28600" y="1070154"/>
            <a:ext cx="8763000" cy="525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000">
                <a:solidFill>
                  <a:schemeClr val="tx2">
                    <a:shade val="9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fld id="{9F7F8A61-D12F-4FAD-BC93-CEE373ED85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83184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619337" cy="7788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 txBox="1">
            <a:spLocks/>
          </p:cNvSpPr>
          <p:nvPr/>
        </p:nvSpPr>
        <p:spPr bwMode="auto">
          <a:xfrm>
            <a:off x="5867400" y="6159195"/>
            <a:ext cx="320097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 i="1" dirty="0" smtClean="0">
                <a:solidFill>
                  <a:srgbClr val="003399"/>
                </a:solidFill>
                <a:latin typeface="Lucida Sans" pitchFamily="34" charset="0"/>
              </a:rPr>
              <a:t>Modeling tools Module</a:t>
            </a:r>
          </a:p>
          <a:p>
            <a:pPr algn="r" eaLnBrk="1" hangingPunct="1"/>
            <a:r>
              <a:rPr lang="en-US" sz="1600" i="1" dirty="0" smtClean="0">
                <a:solidFill>
                  <a:srgbClr val="003399"/>
                </a:solidFill>
                <a:latin typeface="Lucida Sans" pitchFamily="34" charset="0"/>
              </a:rPr>
              <a:t>NBI Secretariat </a:t>
            </a:r>
            <a:endParaRPr lang="en-US" sz="1600" i="1" dirty="0">
              <a:solidFill>
                <a:srgbClr val="003399"/>
              </a:solidFill>
              <a:latin typeface="Lucida 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851648" cy="914400"/>
          </a:xfrm>
        </p:spPr>
        <p:txBody>
          <a:bodyPr/>
          <a:lstStyle/>
          <a:p>
            <a:r>
              <a:rPr lang="en-US" sz="4800" dirty="0" smtClean="0"/>
              <a:t>DSS Training Material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Modeling tools Training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dirty="0" smtClean="0"/>
              <a:t>MIKE NAM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NAM is a Danish  acronym for 'Nedbør-Afstrømings-Model' which means 'Precipitation-Runoff-Model'.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NAM is a rainfall-runoff module of MIKE HYDRO and MIKE 11 river modeling systems.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can be applied independently or used to calculate the runoff generated in one or more contributing catchments that generate lateral inflows to a river network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Applications related to the NAM include: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Runoff forecasts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Extension of runoff series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Estimate effects of Climate Change, for instance on stream flow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01623" y="32544"/>
            <a:ext cx="8153400" cy="95805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Model Structure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70279" y="1578909"/>
            <a:ext cx="1034474" cy="5042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SNOW</a:t>
            </a:r>
          </a:p>
          <a:p>
            <a:pPr algn="ctr"/>
            <a:r>
              <a:rPr lang="en-US" sz="1600" dirty="0" smtClean="0"/>
              <a:t>STORAGE</a:t>
            </a:r>
            <a:endParaRPr lang="tr-TR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356485" y="3764056"/>
            <a:ext cx="2413770" cy="7563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356485" y="5528982"/>
            <a:ext cx="2413770" cy="100852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356485" y="2503394"/>
            <a:ext cx="2413770" cy="42022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4011661" y="3595968"/>
            <a:ext cx="0" cy="9244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976489" y="2284530"/>
            <a:ext cx="0" cy="12098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04800" y="1074644"/>
            <a:ext cx="2808881" cy="5138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SOIL MOISTURE  PROFILE</a:t>
            </a:r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1287190" y="2284530"/>
            <a:ext cx="1655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1287190" y="2284530"/>
            <a:ext cx="0" cy="37312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976489" y="6117291"/>
            <a:ext cx="880020" cy="365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Depth</a:t>
            </a: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1597891" y="2182976"/>
            <a:ext cx="0" cy="1311438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1597891" y="3494414"/>
            <a:ext cx="619607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2115127" y="2284530"/>
            <a:ext cx="0" cy="12098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>
            <a:off x="2115127" y="3494414"/>
            <a:ext cx="31070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 flipV="1">
            <a:off x="2425829" y="3494414"/>
            <a:ext cx="0" cy="171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>
            <a:off x="2425829" y="5208565"/>
            <a:ext cx="3089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2734734" y="5208565"/>
            <a:ext cx="0" cy="7056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H="1">
            <a:off x="1287190" y="5208565"/>
            <a:ext cx="113863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>
            <a:off x="1597891" y="2888596"/>
            <a:ext cx="5172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1700261" y="2583936"/>
            <a:ext cx="310700" cy="30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L</a:t>
            </a:r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1702827" y="3695771"/>
            <a:ext cx="811773" cy="40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Lmax</a:t>
            </a:r>
          </a:p>
        </p:txBody>
      </p:sp>
      <p:sp>
        <p:nvSpPr>
          <p:cNvPr id="16410" name="Text Box 27"/>
          <p:cNvSpPr txBox="1">
            <a:spLocks noChangeArrowheads="1"/>
          </p:cNvSpPr>
          <p:nvPr/>
        </p:nvSpPr>
        <p:spPr bwMode="auto">
          <a:xfrm>
            <a:off x="457200" y="5007208"/>
            <a:ext cx="831785" cy="402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GWL</a:t>
            </a:r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 flipH="1">
            <a:off x="874120" y="2284530"/>
            <a:ext cx="2065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2" name="Line 29"/>
          <p:cNvSpPr>
            <a:spLocks noChangeShapeType="1"/>
          </p:cNvSpPr>
          <p:nvPr/>
        </p:nvSpPr>
        <p:spPr bwMode="auto">
          <a:xfrm flipH="1">
            <a:off x="874120" y="3494414"/>
            <a:ext cx="2065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2425829" y="4301589"/>
            <a:ext cx="413071" cy="402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Sy</a:t>
            </a:r>
          </a:p>
        </p:txBody>
      </p:sp>
      <p:sp>
        <p:nvSpPr>
          <p:cNvPr id="16414" name="Line 31"/>
          <p:cNvSpPr>
            <a:spLocks noChangeShapeType="1"/>
          </p:cNvSpPr>
          <p:nvPr/>
        </p:nvSpPr>
        <p:spPr bwMode="auto">
          <a:xfrm flipV="1">
            <a:off x="2425829" y="2182976"/>
            <a:ext cx="0" cy="20135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 flipV="1">
            <a:off x="4356485" y="6285379"/>
            <a:ext cx="0" cy="25213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6770255" y="5479957"/>
            <a:ext cx="0" cy="3011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V="1">
            <a:off x="6770255" y="6285379"/>
            <a:ext cx="0" cy="25213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8" name="Line 35"/>
          <p:cNvSpPr>
            <a:spLocks noChangeShapeType="1"/>
          </p:cNvSpPr>
          <p:nvPr/>
        </p:nvSpPr>
        <p:spPr bwMode="auto">
          <a:xfrm flipH="1" flipV="1">
            <a:off x="4356485" y="5613026"/>
            <a:ext cx="206894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9" name="Text Box 36"/>
          <p:cNvSpPr txBox="1">
            <a:spLocks noChangeArrowheads="1"/>
          </p:cNvSpPr>
          <p:nvPr/>
        </p:nvSpPr>
        <p:spPr bwMode="auto">
          <a:xfrm>
            <a:off x="3666836" y="5413422"/>
            <a:ext cx="775855" cy="3186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GWL</a:t>
            </a:r>
          </a:p>
        </p:txBody>
      </p:sp>
      <p:sp>
        <p:nvSpPr>
          <p:cNvPr id="16420" name="Line 37"/>
          <p:cNvSpPr>
            <a:spLocks noChangeShapeType="1"/>
          </p:cNvSpPr>
          <p:nvPr/>
        </p:nvSpPr>
        <p:spPr bwMode="auto">
          <a:xfrm flipV="1">
            <a:off x="6425430" y="4975692"/>
            <a:ext cx="0" cy="75639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1" name="Line 38"/>
          <p:cNvSpPr>
            <a:spLocks noChangeShapeType="1"/>
          </p:cNvSpPr>
          <p:nvPr/>
        </p:nvSpPr>
        <p:spPr bwMode="auto">
          <a:xfrm>
            <a:off x="6425430" y="4975692"/>
            <a:ext cx="62140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2" name="Line 39"/>
          <p:cNvSpPr>
            <a:spLocks noChangeShapeType="1"/>
          </p:cNvSpPr>
          <p:nvPr/>
        </p:nvSpPr>
        <p:spPr bwMode="auto">
          <a:xfrm flipV="1">
            <a:off x="6511636" y="5077245"/>
            <a:ext cx="0" cy="6548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3" name="Line 40"/>
          <p:cNvSpPr>
            <a:spLocks noChangeShapeType="1"/>
          </p:cNvSpPr>
          <p:nvPr/>
        </p:nvSpPr>
        <p:spPr bwMode="auto">
          <a:xfrm>
            <a:off x="6511636" y="5077245"/>
            <a:ext cx="51723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4" name="Line 41"/>
          <p:cNvSpPr>
            <a:spLocks noChangeShapeType="1"/>
          </p:cNvSpPr>
          <p:nvPr/>
        </p:nvSpPr>
        <p:spPr bwMode="auto">
          <a:xfrm flipH="1">
            <a:off x="6511636" y="5528982"/>
            <a:ext cx="25861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5" name="Line 42"/>
          <p:cNvSpPr>
            <a:spLocks noChangeShapeType="1"/>
          </p:cNvSpPr>
          <p:nvPr/>
        </p:nvSpPr>
        <p:spPr bwMode="auto">
          <a:xfrm flipH="1" flipV="1">
            <a:off x="6511636" y="5613026"/>
            <a:ext cx="258618" cy="17509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6" name="Text Box 43"/>
          <p:cNvSpPr txBox="1">
            <a:spLocks noChangeArrowheads="1"/>
          </p:cNvSpPr>
          <p:nvPr/>
        </p:nvSpPr>
        <p:spPr bwMode="auto">
          <a:xfrm>
            <a:off x="4615103" y="5949203"/>
            <a:ext cx="1982739" cy="320419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GROUNDWATER STORAGE</a:t>
            </a:r>
          </a:p>
        </p:txBody>
      </p:sp>
      <p:sp>
        <p:nvSpPr>
          <p:cNvPr id="16427" name="Line 44"/>
          <p:cNvSpPr>
            <a:spLocks noChangeShapeType="1"/>
          </p:cNvSpPr>
          <p:nvPr/>
        </p:nvSpPr>
        <p:spPr bwMode="auto">
          <a:xfrm>
            <a:off x="6770255" y="5949203"/>
            <a:ext cx="2065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8" name="Line 45"/>
          <p:cNvSpPr>
            <a:spLocks noChangeShapeType="1"/>
          </p:cNvSpPr>
          <p:nvPr/>
        </p:nvSpPr>
        <p:spPr bwMode="auto">
          <a:xfrm>
            <a:off x="6770255" y="5984221"/>
            <a:ext cx="0" cy="3011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29" name="Line 46"/>
          <p:cNvSpPr>
            <a:spLocks noChangeShapeType="1"/>
          </p:cNvSpPr>
          <p:nvPr/>
        </p:nvSpPr>
        <p:spPr bwMode="auto">
          <a:xfrm flipV="1">
            <a:off x="2734734" y="2284530"/>
            <a:ext cx="0" cy="35298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30" name="Line 47"/>
          <p:cNvSpPr>
            <a:spLocks noChangeShapeType="1"/>
          </p:cNvSpPr>
          <p:nvPr/>
        </p:nvSpPr>
        <p:spPr bwMode="auto">
          <a:xfrm>
            <a:off x="1597891" y="3998679"/>
            <a:ext cx="827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31" name="Line 48"/>
          <p:cNvSpPr>
            <a:spLocks noChangeShapeType="1"/>
          </p:cNvSpPr>
          <p:nvPr/>
        </p:nvSpPr>
        <p:spPr bwMode="auto">
          <a:xfrm>
            <a:off x="2425829" y="4604497"/>
            <a:ext cx="30890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32" name="Text Box 49"/>
          <p:cNvSpPr txBox="1">
            <a:spLocks noChangeArrowheads="1"/>
          </p:cNvSpPr>
          <p:nvPr/>
        </p:nvSpPr>
        <p:spPr bwMode="auto">
          <a:xfrm>
            <a:off x="735830" y="2583936"/>
            <a:ext cx="551360" cy="50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Root Zone</a:t>
            </a:r>
          </a:p>
        </p:txBody>
      </p:sp>
      <p:sp>
        <p:nvSpPr>
          <p:cNvPr id="16433" name="Line 50"/>
          <p:cNvSpPr>
            <a:spLocks noChangeShapeType="1"/>
          </p:cNvSpPr>
          <p:nvPr/>
        </p:nvSpPr>
        <p:spPr bwMode="auto">
          <a:xfrm>
            <a:off x="3235806" y="990600"/>
            <a:ext cx="0" cy="5630956"/>
          </a:xfrm>
          <a:prstGeom prst="line">
            <a:avLst/>
          </a:prstGeom>
          <a:noFill/>
          <a:ln w="508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34" name="Line 51"/>
          <p:cNvSpPr>
            <a:spLocks noChangeShapeType="1"/>
          </p:cNvSpPr>
          <p:nvPr/>
        </p:nvSpPr>
        <p:spPr bwMode="auto">
          <a:xfrm>
            <a:off x="6856461" y="5043978"/>
            <a:ext cx="77585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35" name="Text Box 52"/>
          <p:cNvSpPr txBox="1">
            <a:spLocks noChangeArrowheads="1"/>
          </p:cNvSpPr>
          <p:nvPr/>
        </p:nvSpPr>
        <p:spPr bwMode="auto">
          <a:xfrm>
            <a:off x="7718521" y="4875890"/>
            <a:ext cx="1120679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GWPump</a:t>
            </a:r>
            <a:endParaRPr lang="en-US" dirty="0"/>
          </a:p>
        </p:txBody>
      </p:sp>
      <p:sp>
        <p:nvSpPr>
          <p:cNvPr id="16436" name="Text Box 53"/>
          <p:cNvSpPr txBox="1">
            <a:spLocks noChangeArrowheads="1"/>
          </p:cNvSpPr>
          <p:nvPr/>
        </p:nvSpPr>
        <p:spPr bwMode="auto">
          <a:xfrm>
            <a:off x="7459903" y="5564001"/>
            <a:ext cx="1293091" cy="728849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BF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BaseFlow</a:t>
            </a:r>
            <a:endParaRPr lang="en-US" dirty="0"/>
          </a:p>
        </p:txBody>
      </p:sp>
      <p:sp>
        <p:nvSpPr>
          <p:cNvPr id="16437" name="Line 54"/>
          <p:cNvSpPr>
            <a:spLocks noChangeShapeType="1"/>
          </p:cNvSpPr>
          <p:nvPr/>
        </p:nvSpPr>
        <p:spPr bwMode="auto">
          <a:xfrm>
            <a:off x="6872625" y="5882668"/>
            <a:ext cx="1707957" cy="175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38" name="Line 55"/>
          <p:cNvSpPr>
            <a:spLocks noChangeShapeType="1"/>
          </p:cNvSpPr>
          <p:nvPr/>
        </p:nvSpPr>
        <p:spPr bwMode="auto">
          <a:xfrm flipV="1">
            <a:off x="6770255" y="5143780"/>
            <a:ext cx="0" cy="33617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39" name="Text Box 56"/>
          <p:cNvSpPr txBox="1">
            <a:spLocks noChangeArrowheads="1"/>
          </p:cNvSpPr>
          <p:nvPr/>
        </p:nvSpPr>
        <p:spPr bwMode="auto">
          <a:xfrm>
            <a:off x="6858000" y="6279698"/>
            <a:ext cx="1293090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GWLBFo</a:t>
            </a:r>
            <a:endParaRPr lang="en-US" dirty="0"/>
          </a:p>
        </p:txBody>
      </p:sp>
      <p:sp>
        <p:nvSpPr>
          <p:cNvPr id="16440" name="Line 57"/>
          <p:cNvSpPr>
            <a:spLocks noChangeShapeType="1"/>
          </p:cNvSpPr>
          <p:nvPr/>
        </p:nvSpPr>
        <p:spPr bwMode="auto">
          <a:xfrm>
            <a:off x="6856461" y="5984221"/>
            <a:ext cx="344824" cy="2171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41" name="Text Box 58"/>
          <p:cNvSpPr txBox="1">
            <a:spLocks noChangeArrowheads="1"/>
          </p:cNvSpPr>
          <p:nvPr/>
        </p:nvSpPr>
        <p:spPr bwMode="auto">
          <a:xfrm>
            <a:off x="6856461" y="5410200"/>
            <a:ext cx="775854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CKBF</a:t>
            </a:r>
            <a:endParaRPr lang="en-US" dirty="0"/>
          </a:p>
        </p:txBody>
      </p:sp>
      <p:sp>
        <p:nvSpPr>
          <p:cNvPr id="16442" name="Line 59"/>
          <p:cNvSpPr>
            <a:spLocks noChangeShapeType="1"/>
          </p:cNvSpPr>
          <p:nvPr/>
        </p:nvSpPr>
        <p:spPr bwMode="auto">
          <a:xfrm>
            <a:off x="6770255" y="5781115"/>
            <a:ext cx="2065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43" name="Text Box 60"/>
          <p:cNvSpPr txBox="1">
            <a:spLocks noChangeArrowheads="1"/>
          </p:cNvSpPr>
          <p:nvPr/>
        </p:nvSpPr>
        <p:spPr bwMode="auto">
          <a:xfrm>
            <a:off x="4528897" y="4016188"/>
            <a:ext cx="1810327" cy="269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LOVER ZONE  STORAGE</a:t>
            </a:r>
          </a:p>
        </p:txBody>
      </p:sp>
      <p:sp>
        <p:nvSpPr>
          <p:cNvPr id="16444" name="Line 61"/>
          <p:cNvSpPr>
            <a:spLocks noChangeShapeType="1"/>
          </p:cNvSpPr>
          <p:nvPr/>
        </p:nvSpPr>
        <p:spPr bwMode="auto">
          <a:xfrm>
            <a:off x="4356485" y="3595968"/>
            <a:ext cx="0" cy="9244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45" name="Line 62"/>
          <p:cNvSpPr>
            <a:spLocks noChangeShapeType="1"/>
          </p:cNvSpPr>
          <p:nvPr/>
        </p:nvSpPr>
        <p:spPr bwMode="auto">
          <a:xfrm>
            <a:off x="6770255" y="3511924"/>
            <a:ext cx="0" cy="10085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46" name="Line 63"/>
          <p:cNvSpPr>
            <a:spLocks noChangeShapeType="1"/>
          </p:cNvSpPr>
          <p:nvPr/>
        </p:nvSpPr>
        <p:spPr bwMode="auto">
          <a:xfrm flipH="1">
            <a:off x="4356485" y="4520453"/>
            <a:ext cx="24137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47" name="Line 64"/>
          <p:cNvSpPr>
            <a:spLocks noChangeShapeType="1"/>
          </p:cNvSpPr>
          <p:nvPr/>
        </p:nvSpPr>
        <p:spPr bwMode="auto">
          <a:xfrm flipH="1">
            <a:off x="4356485" y="3764056"/>
            <a:ext cx="24137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48" name="Line 65"/>
          <p:cNvSpPr>
            <a:spLocks noChangeShapeType="1"/>
          </p:cNvSpPr>
          <p:nvPr/>
        </p:nvSpPr>
        <p:spPr bwMode="auto">
          <a:xfrm flipH="1">
            <a:off x="4356485" y="3848100"/>
            <a:ext cx="241377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49" name="Text Box 66"/>
          <p:cNvSpPr txBox="1">
            <a:spLocks noChangeArrowheads="1"/>
          </p:cNvSpPr>
          <p:nvPr/>
        </p:nvSpPr>
        <p:spPr bwMode="auto">
          <a:xfrm>
            <a:off x="3666835" y="3898878"/>
            <a:ext cx="775855" cy="25213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Lmax</a:t>
            </a:r>
          </a:p>
        </p:txBody>
      </p:sp>
      <p:sp>
        <p:nvSpPr>
          <p:cNvPr id="16450" name="Text Box 67"/>
          <p:cNvSpPr txBox="1">
            <a:spLocks noChangeArrowheads="1"/>
          </p:cNvSpPr>
          <p:nvPr/>
        </p:nvSpPr>
        <p:spPr bwMode="auto">
          <a:xfrm>
            <a:off x="6533188" y="4016188"/>
            <a:ext cx="172412" cy="336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L</a:t>
            </a:r>
          </a:p>
        </p:txBody>
      </p:sp>
      <p:sp>
        <p:nvSpPr>
          <p:cNvPr id="16451" name="Line 68"/>
          <p:cNvSpPr>
            <a:spLocks noChangeShapeType="1"/>
          </p:cNvSpPr>
          <p:nvPr/>
        </p:nvSpPr>
        <p:spPr bwMode="auto">
          <a:xfrm>
            <a:off x="6511636" y="3764056"/>
            <a:ext cx="0" cy="7563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52" name="Line 69"/>
          <p:cNvSpPr>
            <a:spLocks noChangeShapeType="1"/>
          </p:cNvSpPr>
          <p:nvPr/>
        </p:nvSpPr>
        <p:spPr bwMode="auto">
          <a:xfrm flipH="1">
            <a:off x="3494424" y="1242732"/>
            <a:ext cx="0" cy="36979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53" name="Line 70"/>
          <p:cNvSpPr>
            <a:spLocks noChangeShapeType="1"/>
          </p:cNvSpPr>
          <p:nvPr/>
        </p:nvSpPr>
        <p:spPr bwMode="auto">
          <a:xfrm>
            <a:off x="3494424" y="4940674"/>
            <a:ext cx="1551709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54" name="Line 71"/>
          <p:cNvSpPr>
            <a:spLocks noChangeShapeType="1"/>
          </p:cNvSpPr>
          <p:nvPr/>
        </p:nvSpPr>
        <p:spPr bwMode="auto">
          <a:xfrm>
            <a:off x="5046133" y="4940674"/>
            <a:ext cx="0" cy="2521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55" name="AutoShape 72"/>
          <p:cNvSpPr>
            <a:spLocks noChangeArrowheads="1"/>
          </p:cNvSpPr>
          <p:nvPr/>
        </p:nvSpPr>
        <p:spPr bwMode="auto">
          <a:xfrm>
            <a:off x="3408218" y="2251262"/>
            <a:ext cx="172412" cy="168088"/>
          </a:xfrm>
          <a:prstGeom prst="flowChartSummingJunction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456" name="Line 73"/>
          <p:cNvSpPr>
            <a:spLocks noChangeShapeType="1"/>
          </p:cNvSpPr>
          <p:nvPr/>
        </p:nvSpPr>
        <p:spPr bwMode="auto">
          <a:xfrm flipH="1">
            <a:off x="3925455" y="4520453"/>
            <a:ext cx="172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57" name="Line 74"/>
          <p:cNvSpPr>
            <a:spLocks noChangeShapeType="1"/>
          </p:cNvSpPr>
          <p:nvPr/>
        </p:nvSpPr>
        <p:spPr bwMode="auto">
          <a:xfrm flipH="1" flipV="1">
            <a:off x="3925455" y="3595968"/>
            <a:ext cx="172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58" name="Line 75"/>
          <p:cNvSpPr>
            <a:spLocks noChangeShapeType="1"/>
          </p:cNvSpPr>
          <p:nvPr/>
        </p:nvSpPr>
        <p:spPr bwMode="auto">
          <a:xfrm>
            <a:off x="5046133" y="3259791"/>
            <a:ext cx="0" cy="2521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59" name="Text Box 76"/>
          <p:cNvSpPr txBox="1">
            <a:spLocks noChangeArrowheads="1"/>
          </p:cNvSpPr>
          <p:nvPr/>
        </p:nvSpPr>
        <p:spPr bwMode="auto">
          <a:xfrm>
            <a:off x="5132338" y="5078997"/>
            <a:ext cx="517237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BFu</a:t>
            </a:r>
            <a:endParaRPr lang="en-US" dirty="0"/>
          </a:p>
        </p:txBody>
      </p:sp>
      <p:sp>
        <p:nvSpPr>
          <p:cNvPr id="16460" name="Text Box 77"/>
          <p:cNvSpPr txBox="1">
            <a:spLocks noChangeArrowheads="1"/>
          </p:cNvSpPr>
          <p:nvPr/>
        </p:nvSpPr>
        <p:spPr bwMode="auto">
          <a:xfrm>
            <a:off x="5132338" y="3398114"/>
            <a:ext cx="603443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DL</a:t>
            </a:r>
            <a:endParaRPr lang="en-US" dirty="0"/>
          </a:p>
        </p:txBody>
      </p:sp>
      <p:sp>
        <p:nvSpPr>
          <p:cNvPr id="16461" name="Line 78"/>
          <p:cNvSpPr>
            <a:spLocks noChangeShapeType="1"/>
          </p:cNvSpPr>
          <p:nvPr/>
        </p:nvSpPr>
        <p:spPr bwMode="auto">
          <a:xfrm>
            <a:off x="3494424" y="3259791"/>
            <a:ext cx="1551709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62" name="AutoShape 79"/>
          <p:cNvSpPr>
            <a:spLocks noChangeArrowheads="1"/>
          </p:cNvSpPr>
          <p:nvPr/>
        </p:nvSpPr>
        <p:spPr bwMode="auto">
          <a:xfrm>
            <a:off x="3408218" y="3175747"/>
            <a:ext cx="172412" cy="168088"/>
          </a:xfrm>
          <a:prstGeom prst="flowChartSummingJunction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463" name="Freeform 80"/>
          <p:cNvSpPr>
            <a:spLocks/>
          </p:cNvSpPr>
          <p:nvPr/>
        </p:nvSpPr>
        <p:spPr bwMode="auto">
          <a:xfrm>
            <a:off x="5821988" y="4352365"/>
            <a:ext cx="86206" cy="1260662"/>
          </a:xfrm>
          <a:custGeom>
            <a:avLst/>
            <a:gdLst>
              <a:gd name="T0" fmla="*/ 2147483647 w 133"/>
              <a:gd name="T1" fmla="*/ 0 h 820"/>
              <a:gd name="T2" fmla="*/ 2147483647 w 133"/>
              <a:gd name="T3" fmla="*/ 2147483647 h 820"/>
              <a:gd name="T4" fmla="*/ 2147483647 w 133"/>
              <a:gd name="T5" fmla="*/ 2147483647 h 820"/>
              <a:gd name="T6" fmla="*/ 2147483647 w 133"/>
              <a:gd name="T7" fmla="*/ 2147483647 h 820"/>
              <a:gd name="T8" fmla="*/ 2147483647 w 133"/>
              <a:gd name="T9" fmla="*/ 2147483647 h 820"/>
              <a:gd name="T10" fmla="*/ 0 w 133"/>
              <a:gd name="T11" fmla="*/ 2147483647 h 820"/>
              <a:gd name="T12" fmla="*/ 2147483647 w 133"/>
              <a:gd name="T13" fmla="*/ 2147483647 h 820"/>
              <a:gd name="T14" fmla="*/ 2147483647 w 133"/>
              <a:gd name="T15" fmla="*/ 2147483647 h 820"/>
              <a:gd name="T16" fmla="*/ 2147483647 w 133"/>
              <a:gd name="T17" fmla="*/ 2147483647 h 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820"/>
              <a:gd name="T29" fmla="*/ 133 w 133"/>
              <a:gd name="T30" fmla="*/ 820 h 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820">
                <a:moveTo>
                  <a:pt x="98" y="0"/>
                </a:moveTo>
                <a:cubicBezTo>
                  <a:pt x="48" y="8"/>
                  <a:pt x="44" y="7"/>
                  <a:pt x="30" y="52"/>
                </a:cubicBezTo>
                <a:cubicBezTo>
                  <a:pt x="37" y="172"/>
                  <a:pt x="5" y="187"/>
                  <a:pt x="90" y="218"/>
                </a:cubicBezTo>
                <a:cubicBezTo>
                  <a:pt x="111" y="275"/>
                  <a:pt x="117" y="363"/>
                  <a:pt x="52" y="383"/>
                </a:cubicBezTo>
                <a:cubicBezTo>
                  <a:pt x="45" y="388"/>
                  <a:pt x="36" y="391"/>
                  <a:pt x="30" y="398"/>
                </a:cubicBezTo>
                <a:cubicBezTo>
                  <a:pt x="18" y="412"/>
                  <a:pt x="0" y="444"/>
                  <a:pt x="0" y="444"/>
                </a:cubicBezTo>
                <a:cubicBezTo>
                  <a:pt x="9" y="536"/>
                  <a:pt x="13" y="564"/>
                  <a:pt x="90" y="617"/>
                </a:cubicBezTo>
                <a:cubicBezTo>
                  <a:pt x="118" y="693"/>
                  <a:pt x="133" y="655"/>
                  <a:pt x="105" y="790"/>
                </a:cubicBezTo>
                <a:cubicBezTo>
                  <a:pt x="102" y="806"/>
                  <a:pt x="63" y="809"/>
                  <a:pt x="52" y="820"/>
                </a:cubicBezTo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64" name="Text Box 81"/>
          <p:cNvSpPr txBox="1">
            <a:spLocks noChangeArrowheads="1"/>
          </p:cNvSpPr>
          <p:nvPr/>
        </p:nvSpPr>
        <p:spPr bwMode="auto">
          <a:xfrm>
            <a:off x="5908193" y="4604497"/>
            <a:ext cx="1068597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CAFlux</a:t>
            </a:r>
            <a:endParaRPr lang="en-US" dirty="0"/>
          </a:p>
        </p:txBody>
      </p:sp>
      <p:sp>
        <p:nvSpPr>
          <p:cNvPr id="16465" name="Text Box 82"/>
          <p:cNvSpPr txBox="1">
            <a:spLocks noChangeArrowheads="1"/>
          </p:cNvSpPr>
          <p:nvPr/>
        </p:nvSpPr>
        <p:spPr bwMode="auto">
          <a:xfrm>
            <a:off x="4701309" y="2671482"/>
            <a:ext cx="1551709" cy="252132"/>
          </a:xfrm>
          <a:prstGeom prst="rect">
            <a:avLst/>
          </a:prstGeom>
          <a:noFill/>
          <a:ln>
            <a:noFill/>
          </a:ln>
        </p:spPr>
        <p:txBody>
          <a:bodyPr lIns="36000" tIns="18000" rIns="36000" bIns="18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SURFACE  STORAGE</a:t>
            </a:r>
          </a:p>
        </p:txBody>
      </p:sp>
      <p:sp>
        <p:nvSpPr>
          <p:cNvPr id="16466" name="Line 83"/>
          <p:cNvSpPr>
            <a:spLocks noChangeShapeType="1"/>
          </p:cNvSpPr>
          <p:nvPr/>
        </p:nvSpPr>
        <p:spPr bwMode="auto">
          <a:xfrm>
            <a:off x="4356485" y="2335306"/>
            <a:ext cx="0" cy="5883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67" name="Line 84"/>
          <p:cNvSpPr>
            <a:spLocks noChangeShapeType="1"/>
          </p:cNvSpPr>
          <p:nvPr/>
        </p:nvSpPr>
        <p:spPr bwMode="auto">
          <a:xfrm>
            <a:off x="6770255" y="2335306"/>
            <a:ext cx="0" cy="4202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69" name="Text Box 86"/>
          <p:cNvSpPr txBox="1">
            <a:spLocks noChangeArrowheads="1"/>
          </p:cNvSpPr>
          <p:nvPr/>
        </p:nvSpPr>
        <p:spPr bwMode="auto">
          <a:xfrm>
            <a:off x="6511636" y="2587438"/>
            <a:ext cx="258618" cy="3361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U</a:t>
            </a:r>
          </a:p>
        </p:txBody>
      </p:sp>
      <p:sp>
        <p:nvSpPr>
          <p:cNvPr id="16470" name="Line 87"/>
          <p:cNvSpPr>
            <a:spLocks noChangeShapeType="1"/>
          </p:cNvSpPr>
          <p:nvPr/>
        </p:nvSpPr>
        <p:spPr bwMode="auto">
          <a:xfrm>
            <a:off x="6511636" y="2503394"/>
            <a:ext cx="0" cy="4202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71" name="Line 88"/>
          <p:cNvSpPr>
            <a:spLocks noChangeShapeType="1"/>
          </p:cNvSpPr>
          <p:nvPr/>
        </p:nvSpPr>
        <p:spPr bwMode="auto">
          <a:xfrm>
            <a:off x="4011661" y="2335306"/>
            <a:ext cx="0" cy="588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72" name="Text Box 89"/>
          <p:cNvSpPr txBox="1">
            <a:spLocks noChangeArrowheads="1"/>
          </p:cNvSpPr>
          <p:nvPr/>
        </p:nvSpPr>
        <p:spPr bwMode="auto">
          <a:xfrm>
            <a:off x="3666836" y="2503394"/>
            <a:ext cx="689648" cy="252132"/>
          </a:xfrm>
          <a:prstGeom prst="rect">
            <a:avLst/>
          </a:prstGeom>
          <a:noFill/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Umax</a:t>
            </a:r>
          </a:p>
        </p:txBody>
      </p:sp>
      <p:sp>
        <p:nvSpPr>
          <p:cNvPr id="16473" name="Line 90"/>
          <p:cNvSpPr>
            <a:spLocks noChangeShapeType="1"/>
          </p:cNvSpPr>
          <p:nvPr/>
        </p:nvSpPr>
        <p:spPr bwMode="auto">
          <a:xfrm flipH="1" flipV="1">
            <a:off x="3925455" y="2335306"/>
            <a:ext cx="172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74" name="Line 91"/>
          <p:cNvSpPr>
            <a:spLocks noChangeShapeType="1"/>
          </p:cNvSpPr>
          <p:nvPr/>
        </p:nvSpPr>
        <p:spPr bwMode="auto">
          <a:xfrm flipH="1">
            <a:off x="3925455" y="2923615"/>
            <a:ext cx="172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75" name="Line 92"/>
          <p:cNvSpPr>
            <a:spLocks noChangeShapeType="1"/>
          </p:cNvSpPr>
          <p:nvPr/>
        </p:nvSpPr>
        <p:spPr bwMode="auto">
          <a:xfrm flipH="1">
            <a:off x="4356485" y="2587438"/>
            <a:ext cx="241377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76" name="Line 93"/>
          <p:cNvSpPr>
            <a:spLocks noChangeShapeType="1"/>
          </p:cNvSpPr>
          <p:nvPr/>
        </p:nvSpPr>
        <p:spPr bwMode="auto">
          <a:xfrm>
            <a:off x="4356485" y="5479957"/>
            <a:ext cx="0" cy="9069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77" name="Line 94"/>
          <p:cNvSpPr>
            <a:spLocks noChangeShapeType="1"/>
          </p:cNvSpPr>
          <p:nvPr/>
        </p:nvSpPr>
        <p:spPr bwMode="auto">
          <a:xfrm flipV="1">
            <a:off x="4356485" y="5143780"/>
            <a:ext cx="0" cy="33617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78" name="Line 95"/>
          <p:cNvSpPr>
            <a:spLocks noChangeShapeType="1"/>
          </p:cNvSpPr>
          <p:nvPr/>
        </p:nvSpPr>
        <p:spPr bwMode="auto">
          <a:xfrm flipH="1">
            <a:off x="4356485" y="5528982"/>
            <a:ext cx="206894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79" name="Line 96"/>
          <p:cNvSpPr>
            <a:spLocks noChangeShapeType="1"/>
          </p:cNvSpPr>
          <p:nvPr/>
        </p:nvSpPr>
        <p:spPr bwMode="auto">
          <a:xfrm flipH="1">
            <a:off x="4356485" y="2503394"/>
            <a:ext cx="24137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80" name="Line 97"/>
          <p:cNvSpPr>
            <a:spLocks noChangeShapeType="1"/>
          </p:cNvSpPr>
          <p:nvPr/>
        </p:nvSpPr>
        <p:spPr bwMode="auto">
          <a:xfrm flipH="1">
            <a:off x="3580630" y="2335306"/>
            <a:ext cx="77585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1" name="Line 98"/>
          <p:cNvSpPr>
            <a:spLocks noChangeShapeType="1"/>
          </p:cNvSpPr>
          <p:nvPr/>
        </p:nvSpPr>
        <p:spPr bwMode="auto">
          <a:xfrm flipH="1">
            <a:off x="6770255" y="2755526"/>
            <a:ext cx="172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82" name="Text Box 99"/>
          <p:cNvSpPr txBox="1">
            <a:spLocks noChangeArrowheads="1"/>
          </p:cNvSpPr>
          <p:nvPr/>
        </p:nvSpPr>
        <p:spPr bwMode="auto">
          <a:xfrm>
            <a:off x="8560570" y="1524000"/>
            <a:ext cx="431030" cy="765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OF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IF</a:t>
            </a:r>
            <a:endParaRPr lang="en-US" dirty="0"/>
          </a:p>
        </p:txBody>
      </p:sp>
      <p:sp>
        <p:nvSpPr>
          <p:cNvPr id="16483" name="Line 100"/>
          <p:cNvSpPr>
            <a:spLocks noChangeShapeType="1"/>
          </p:cNvSpPr>
          <p:nvPr/>
        </p:nvSpPr>
        <p:spPr bwMode="auto">
          <a:xfrm>
            <a:off x="8408170" y="1915085"/>
            <a:ext cx="43103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4" name="Line 101"/>
          <p:cNvSpPr>
            <a:spLocks noChangeShapeType="1"/>
          </p:cNvSpPr>
          <p:nvPr/>
        </p:nvSpPr>
        <p:spPr bwMode="auto">
          <a:xfrm flipV="1">
            <a:off x="7890933" y="1578909"/>
            <a:ext cx="0" cy="6723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5" name="Line 102"/>
          <p:cNvSpPr>
            <a:spLocks noChangeShapeType="1"/>
          </p:cNvSpPr>
          <p:nvPr/>
        </p:nvSpPr>
        <p:spPr bwMode="auto">
          <a:xfrm>
            <a:off x="7890933" y="2251262"/>
            <a:ext cx="431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6" name="Text Box 103"/>
          <p:cNvSpPr txBox="1">
            <a:spLocks noChangeArrowheads="1"/>
          </p:cNvSpPr>
          <p:nvPr/>
        </p:nvSpPr>
        <p:spPr bwMode="auto">
          <a:xfrm>
            <a:off x="3580630" y="4520453"/>
            <a:ext cx="258618" cy="25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G</a:t>
            </a:r>
          </a:p>
        </p:txBody>
      </p:sp>
      <p:sp>
        <p:nvSpPr>
          <p:cNvPr id="16487" name="Text Box 104"/>
          <p:cNvSpPr txBox="1">
            <a:spLocks noChangeArrowheads="1"/>
          </p:cNvSpPr>
          <p:nvPr/>
        </p:nvSpPr>
        <p:spPr bwMode="auto">
          <a:xfrm>
            <a:off x="5477164" y="1578909"/>
            <a:ext cx="689648" cy="252131"/>
          </a:xfrm>
          <a:prstGeom prst="rect">
            <a:avLst/>
          </a:prstGeom>
          <a:noFill/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RAIN</a:t>
            </a:r>
            <a:endParaRPr lang="en-AU" dirty="0">
              <a:latin typeface="Times New Roman" pitchFamily="18" charset="0"/>
            </a:endParaRPr>
          </a:p>
        </p:txBody>
      </p:sp>
      <p:sp>
        <p:nvSpPr>
          <p:cNvPr id="16488" name="Text Box 105"/>
          <p:cNvSpPr txBox="1">
            <a:spLocks noChangeArrowheads="1"/>
          </p:cNvSpPr>
          <p:nvPr/>
        </p:nvSpPr>
        <p:spPr bwMode="auto">
          <a:xfrm>
            <a:off x="4270278" y="1242732"/>
            <a:ext cx="1120677" cy="252132"/>
          </a:xfrm>
          <a:prstGeom prst="rect">
            <a:avLst/>
          </a:prstGeom>
          <a:noFill/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SNOW</a:t>
            </a:r>
            <a:endParaRPr lang="en-AU" dirty="0">
              <a:latin typeface="Times New Roman" pitchFamily="18" charset="0"/>
            </a:endParaRPr>
          </a:p>
        </p:txBody>
      </p:sp>
      <p:sp>
        <p:nvSpPr>
          <p:cNvPr id="16494" name="Line 111"/>
          <p:cNvSpPr>
            <a:spLocks noChangeShapeType="1"/>
          </p:cNvSpPr>
          <p:nvPr/>
        </p:nvSpPr>
        <p:spPr bwMode="auto">
          <a:xfrm>
            <a:off x="4701309" y="2083174"/>
            <a:ext cx="0" cy="840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95" name="Line 112"/>
          <p:cNvSpPr>
            <a:spLocks noChangeShapeType="1"/>
          </p:cNvSpPr>
          <p:nvPr/>
        </p:nvSpPr>
        <p:spPr bwMode="auto">
          <a:xfrm>
            <a:off x="4873721" y="2083174"/>
            <a:ext cx="0" cy="840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96" name="Text Box 113"/>
          <p:cNvSpPr txBox="1">
            <a:spLocks noChangeArrowheads="1"/>
          </p:cNvSpPr>
          <p:nvPr/>
        </p:nvSpPr>
        <p:spPr bwMode="auto">
          <a:xfrm>
            <a:off x="5735782" y="1915085"/>
            <a:ext cx="258618" cy="25213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P</a:t>
            </a:r>
          </a:p>
        </p:txBody>
      </p:sp>
      <p:sp>
        <p:nvSpPr>
          <p:cNvPr id="16497" name="Line 114"/>
          <p:cNvSpPr>
            <a:spLocks noChangeShapeType="1"/>
          </p:cNvSpPr>
          <p:nvPr/>
        </p:nvSpPr>
        <p:spPr bwMode="auto">
          <a:xfrm>
            <a:off x="5735782" y="1831041"/>
            <a:ext cx="0" cy="42022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98" name="Text Box 115"/>
          <p:cNvSpPr txBox="1">
            <a:spLocks noChangeArrowheads="1"/>
          </p:cNvSpPr>
          <p:nvPr/>
        </p:nvSpPr>
        <p:spPr bwMode="auto">
          <a:xfrm>
            <a:off x="4787515" y="2167218"/>
            <a:ext cx="344824" cy="16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Ps</a:t>
            </a:r>
          </a:p>
        </p:txBody>
      </p:sp>
      <p:sp>
        <p:nvSpPr>
          <p:cNvPr id="16499" name="Line 116"/>
          <p:cNvSpPr>
            <a:spLocks noChangeShapeType="1"/>
          </p:cNvSpPr>
          <p:nvPr/>
        </p:nvSpPr>
        <p:spPr bwMode="auto">
          <a:xfrm>
            <a:off x="4787515" y="2083174"/>
            <a:ext cx="0" cy="2521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00" name="Line 117"/>
          <p:cNvSpPr>
            <a:spLocks noChangeShapeType="1"/>
          </p:cNvSpPr>
          <p:nvPr/>
        </p:nvSpPr>
        <p:spPr bwMode="auto">
          <a:xfrm>
            <a:off x="4787515" y="1494865"/>
            <a:ext cx="0" cy="168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01" name="Rectangle 118"/>
          <p:cNvSpPr>
            <a:spLocks noChangeArrowheads="1"/>
          </p:cNvSpPr>
          <p:nvPr/>
        </p:nvSpPr>
        <p:spPr bwMode="auto">
          <a:xfrm>
            <a:off x="7804727" y="1326776"/>
            <a:ext cx="603442" cy="10085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502" name="Text Box 119"/>
          <p:cNvSpPr txBox="1">
            <a:spLocks noChangeArrowheads="1"/>
          </p:cNvSpPr>
          <p:nvPr/>
        </p:nvSpPr>
        <p:spPr bwMode="auto">
          <a:xfrm>
            <a:off x="7115079" y="2587438"/>
            <a:ext cx="991369" cy="618049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QIF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InterFlow</a:t>
            </a:r>
            <a:endParaRPr lang="en-US" dirty="0"/>
          </a:p>
        </p:txBody>
      </p:sp>
      <p:sp>
        <p:nvSpPr>
          <p:cNvPr id="16503" name="Line 120"/>
          <p:cNvSpPr>
            <a:spLocks noChangeShapeType="1"/>
          </p:cNvSpPr>
          <p:nvPr/>
        </p:nvSpPr>
        <p:spPr bwMode="auto">
          <a:xfrm>
            <a:off x="7632315" y="1242732"/>
            <a:ext cx="0" cy="15968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04" name="Line 121"/>
          <p:cNvSpPr>
            <a:spLocks noChangeShapeType="1"/>
          </p:cNvSpPr>
          <p:nvPr/>
        </p:nvSpPr>
        <p:spPr bwMode="auto">
          <a:xfrm flipH="1">
            <a:off x="6770255" y="2839571"/>
            <a:ext cx="862061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05" name="Text Box 122"/>
          <p:cNvSpPr txBox="1">
            <a:spLocks noChangeArrowheads="1"/>
          </p:cNvSpPr>
          <p:nvPr/>
        </p:nvSpPr>
        <p:spPr bwMode="auto">
          <a:xfrm>
            <a:off x="4011661" y="2083174"/>
            <a:ext cx="344824" cy="168088"/>
          </a:xfrm>
          <a:prstGeom prst="rect">
            <a:avLst/>
          </a:prstGeom>
          <a:noFill/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Pn</a:t>
            </a:r>
          </a:p>
        </p:txBody>
      </p:sp>
      <p:sp>
        <p:nvSpPr>
          <p:cNvPr id="16506" name="Freeform 123"/>
          <p:cNvSpPr>
            <a:spLocks/>
          </p:cNvSpPr>
          <p:nvPr/>
        </p:nvSpPr>
        <p:spPr bwMode="auto">
          <a:xfrm>
            <a:off x="7890933" y="1746997"/>
            <a:ext cx="517236" cy="504265"/>
          </a:xfrm>
          <a:custGeom>
            <a:avLst/>
            <a:gdLst>
              <a:gd name="T0" fmla="*/ 0 w 1728"/>
              <a:gd name="T1" fmla="*/ 2147483647 h 1056"/>
              <a:gd name="T2" fmla="*/ 2147483647 w 1728"/>
              <a:gd name="T3" fmla="*/ 2147483647 h 1056"/>
              <a:gd name="T4" fmla="*/ 2147483647 w 1728"/>
              <a:gd name="T5" fmla="*/ 2147483647 h 1056"/>
              <a:gd name="T6" fmla="*/ 2147483647 w 1728"/>
              <a:gd name="T7" fmla="*/ 2147483647 h 1056"/>
              <a:gd name="T8" fmla="*/ 2147483647 w 1728"/>
              <a:gd name="T9" fmla="*/ 2147483647 h 1056"/>
              <a:gd name="T10" fmla="*/ 2147483647 w 1728"/>
              <a:gd name="T11" fmla="*/ 0 h 1056"/>
              <a:gd name="T12" fmla="*/ 2147483647 w 1728"/>
              <a:gd name="T13" fmla="*/ 2147483647 h 1056"/>
              <a:gd name="T14" fmla="*/ 2147483647 w 1728"/>
              <a:gd name="T15" fmla="*/ 2147483647 h 1056"/>
              <a:gd name="T16" fmla="*/ 2147483647 w 1728"/>
              <a:gd name="T17" fmla="*/ 2147483647 h 1056"/>
              <a:gd name="T18" fmla="*/ 2147483647 w 1728"/>
              <a:gd name="T19" fmla="*/ 2147483647 h 1056"/>
              <a:gd name="T20" fmla="*/ 2147483647 w 1728"/>
              <a:gd name="T21" fmla="*/ 2147483647 h 1056"/>
              <a:gd name="T22" fmla="*/ 2147483647 w 1728"/>
              <a:gd name="T23" fmla="*/ 2147483647 h 1056"/>
              <a:gd name="T24" fmla="*/ 2147483647 w 1728"/>
              <a:gd name="T25" fmla="*/ 2147483647 h 10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28"/>
              <a:gd name="T40" fmla="*/ 0 h 1056"/>
              <a:gd name="T41" fmla="*/ 1728 w 1728"/>
              <a:gd name="T42" fmla="*/ 1056 h 10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28" h="1056">
                <a:moveTo>
                  <a:pt x="0" y="1056"/>
                </a:moveTo>
                <a:cubicBezTo>
                  <a:pt x="48" y="1032"/>
                  <a:pt x="96" y="1008"/>
                  <a:pt x="144" y="912"/>
                </a:cubicBezTo>
                <a:cubicBezTo>
                  <a:pt x="192" y="816"/>
                  <a:pt x="256" y="608"/>
                  <a:pt x="288" y="480"/>
                </a:cubicBezTo>
                <a:cubicBezTo>
                  <a:pt x="320" y="352"/>
                  <a:pt x="320" y="216"/>
                  <a:pt x="336" y="144"/>
                </a:cubicBezTo>
                <a:cubicBezTo>
                  <a:pt x="352" y="72"/>
                  <a:pt x="360" y="72"/>
                  <a:pt x="384" y="48"/>
                </a:cubicBezTo>
                <a:cubicBezTo>
                  <a:pt x="408" y="24"/>
                  <a:pt x="448" y="0"/>
                  <a:pt x="480" y="0"/>
                </a:cubicBezTo>
                <a:cubicBezTo>
                  <a:pt x="512" y="0"/>
                  <a:pt x="552" y="16"/>
                  <a:pt x="576" y="48"/>
                </a:cubicBezTo>
                <a:cubicBezTo>
                  <a:pt x="600" y="80"/>
                  <a:pt x="616" y="144"/>
                  <a:pt x="624" y="192"/>
                </a:cubicBezTo>
                <a:cubicBezTo>
                  <a:pt x="632" y="240"/>
                  <a:pt x="616" y="256"/>
                  <a:pt x="624" y="336"/>
                </a:cubicBezTo>
                <a:cubicBezTo>
                  <a:pt x="632" y="416"/>
                  <a:pt x="640" y="584"/>
                  <a:pt x="672" y="672"/>
                </a:cubicBezTo>
                <a:cubicBezTo>
                  <a:pt x="704" y="760"/>
                  <a:pt x="712" y="816"/>
                  <a:pt x="816" y="864"/>
                </a:cubicBezTo>
                <a:cubicBezTo>
                  <a:pt x="920" y="912"/>
                  <a:pt x="1144" y="936"/>
                  <a:pt x="1296" y="960"/>
                </a:cubicBezTo>
                <a:cubicBezTo>
                  <a:pt x="1448" y="984"/>
                  <a:pt x="1588" y="996"/>
                  <a:pt x="1728" y="100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07" name="Freeform 124"/>
          <p:cNvSpPr>
            <a:spLocks/>
          </p:cNvSpPr>
          <p:nvPr/>
        </p:nvSpPr>
        <p:spPr bwMode="auto">
          <a:xfrm>
            <a:off x="7890933" y="1915085"/>
            <a:ext cx="517236" cy="336176"/>
          </a:xfrm>
          <a:custGeom>
            <a:avLst/>
            <a:gdLst>
              <a:gd name="T0" fmla="*/ 0 w 1680"/>
              <a:gd name="T1" fmla="*/ 2147483647 h 640"/>
              <a:gd name="T2" fmla="*/ 2147483647 w 1680"/>
              <a:gd name="T3" fmla="*/ 2147483647 h 640"/>
              <a:gd name="T4" fmla="*/ 2147483647 w 1680"/>
              <a:gd name="T5" fmla="*/ 2147483647 h 640"/>
              <a:gd name="T6" fmla="*/ 2147483647 w 1680"/>
              <a:gd name="T7" fmla="*/ 2147483647 h 640"/>
              <a:gd name="T8" fmla="*/ 2147483647 w 1680"/>
              <a:gd name="T9" fmla="*/ 2147483647 h 640"/>
              <a:gd name="T10" fmla="*/ 2147483647 w 1680"/>
              <a:gd name="T11" fmla="*/ 2147483647 h 640"/>
              <a:gd name="T12" fmla="*/ 2147483647 w 1680"/>
              <a:gd name="T13" fmla="*/ 2147483647 h 640"/>
              <a:gd name="T14" fmla="*/ 2147483647 w 1680"/>
              <a:gd name="T15" fmla="*/ 2147483647 h 640"/>
              <a:gd name="T16" fmla="*/ 2147483647 w 1680"/>
              <a:gd name="T17" fmla="*/ 2147483647 h 640"/>
              <a:gd name="T18" fmla="*/ 2147483647 w 1680"/>
              <a:gd name="T19" fmla="*/ 2147483647 h 640"/>
              <a:gd name="T20" fmla="*/ 2147483647 w 1680"/>
              <a:gd name="T21" fmla="*/ 2147483647 h 640"/>
              <a:gd name="T22" fmla="*/ 2147483647 w 1680"/>
              <a:gd name="T23" fmla="*/ 2147483647 h 6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80"/>
              <a:gd name="T37" fmla="*/ 0 h 640"/>
              <a:gd name="T38" fmla="*/ 1680 w 1680"/>
              <a:gd name="T39" fmla="*/ 640 h 6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80" h="640">
                <a:moveTo>
                  <a:pt x="0" y="640"/>
                </a:moveTo>
                <a:cubicBezTo>
                  <a:pt x="124" y="572"/>
                  <a:pt x="248" y="504"/>
                  <a:pt x="336" y="448"/>
                </a:cubicBezTo>
                <a:cubicBezTo>
                  <a:pt x="424" y="392"/>
                  <a:pt x="472" y="360"/>
                  <a:pt x="528" y="304"/>
                </a:cubicBezTo>
                <a:cubicBezTo>
                  <a:pt x="584" y="248"/>
                  <a:pt x="632" y="160"/>
                  <a:pt x="672" y="112"/>
                </a:cubicBezTo>
                <a:cubicBezTo>
                  <a:pt x="712" y="64"/>
                  <a:pt x="736" y="32"/>
                  <a:pt x="768" y="16"/>
                </a:cubicBezTo>
                <a:cubicBezTo>
                  <a:pt x="800" y="0"/>
                  <a:pt x="840" y="8"/>
                  <a:pt x="864" y="16"/>
                </a:cubicBezTo>
                <a:cubicBezTo>
                  <a:pt x="888" y="24"/>
                  <a:pt x="880" y="16"/>
                  <a:pt x="912" y="64"/>
                </a:cubicBezTo>
                <a:cubicBezTo>
                  <a:pt x="944" y="112"/>
                  <a:pt x="1016" y="240"/>
                  <a:pt x="1056" y="304"/>
                </a:cubicBezTo>
                <a:cubicBezTo>
                  <a:pt x="1096" y="368"/>
                  <a:pt x="1112" y="408"/>
                  <a:pt x="1152" y="448"/>
                </a:cubicBezTo>
                <a:cubicBezTo>
                  <a:pt x="1192" y="488"/>
                  <a:pt x="1224" y="520"/>
                  <a:pt x="1296" y="544"/>
                </a:cubicBezTo>
                <a:cubicBezTo>
                  <a:pt x="1368" y="568"/>
                  <a:pt x="1520" y="584"/>
                  <a:pt x="1584" y="592"/>
                </a:cubicBezTo>
                <a:cubicBezTo>
                  <a:pt x="1648" y="600"/>
                  <a:pt x="1664" y="596"/>
                  <a:pt x="1680" y="592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08" name="Text Box 125"/>
          <p:cNvSpPr txBox="1">
            <a:spLocks noChangeArrowheads="1"/>
          </p:cNvSpPr>
          <p:nvPr/>
        </p:nvSpPr>
        <p:spPr bwMode="auto">
          <a:xfrm>
            <a:off x="7934035" y="1041062"/>
            <a:ext cx="689649" cy="618049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CK1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CK2</a:t>
            </a:r>
          </a:p>
        </p:txBody>
      </p:sp>
      <p:sp>
        <p:nvSpPr>
          <p:cNvPr id="16509" name="Line 126"/>
          <p:cNvSpPr>
            <a:spLocks noChangeShapeType="1"/>
          </p:cNvSpPr>
          <p:nvPr/>
        </p:nvSpPr>
        <p:spPr bwMode="auto">
          <a:xfrm>
            <a:off x="7632315" y="1915085"/>
            <a:ext cx="1724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10" name="Text Box 127"/>
          <p:cNvSpPr txBox="1">
            <a:spLocks noChangeArrowheads="1"/>
          </p:cNvSpPr>
          <p:nvPr/>
        </p:nvSpPr>
        <p:spPr bwMode="auto">
          <a:xfrm>
            <a:off x="6166812" y="990600"/>
            <a:ext cx="1551709" cy="618049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QOF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Overland Flow</a:t>
            </a:r>
            <a:endParaRPr lang="en-US" dirty="0"/>
          </a:p>
        </p:txBody>
      </p:sp>
      <p:sp>
        <p:nvSpPr>
          <p:cNvPr id="16511" name="Line 128"/>
          <p:cNvSpPr>
            <a:spLocks noChangeShapeType="1"/>
          </p:cNvSpPr>
          <p:nvPr/>
        </p:nvSpPr>
        <p:spPr bwMode="auto">
          <a:xfrm>
            <a:off x="3494424" y="1242732"/>
            <a:ext cx="4137891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12" name="Text Box 129"/>
          <p:cNvSpPr txBox="1">
            <a:spLocks noChangeArrowheads="1"/>
          </p:cNvSpPr>
          <p:nvPr/>
        </p:nvSpPr>
        <p:spPr bwMode="auto">
          <a:xfrm>
            <a:off x="6253018" y="1915085"/>
            <a:ext cx="344824" cy="16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Ep</a:t>
            </a:r>
          </a:p>
        </p:txBody>
      </p:sp>
      <p:sp>
        <p:nvSpPr>
          <p:cNvPr id="16513" name="Text Box 130"/>
          <p:cNvSpPr txBox="1">
            <a:spLocks noChangeArrowheads="1"/>
          </p:cNvSpPr>
          <p:nvPr/>
        </p:nvSpPr>
        <p:spPr bwMode="auto">
          <a:xfrm>
            <a:off x="6166812" y="3175747"/>
            <a:ext cx="344824" cy="16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Ea</a:t>
            </a:r>
          </a:p>
        </p:txBody>
      </p:sp>
      <p:sp>
        <p:nvSpPr>
          <p:cNvPr id="16514" name="Freeform 131"/>
          <p:cNvSpPr>
            <a:spLocks/>
          </p:cNvSpPr>
          <p:nvPr/>
        </p:nvSpPr>
        <p:spPr bwMode="auto">
          <a:xfrm>
            <a:off x="6166812" y="1999129"/>
            <a:ext cx="258618" cy="507767"/>
          </a:xfrm>
          <a:custGeom>
            <a:avLst/>
            <a:gdLst>
              <a:gd name="T0" fmla="*/ 2147483647 w 198"/>
              <a:gd name="T1" fmla="*/ 2147483647 h 542"/>
              <a:gd name="T2" fmla="*/ 2147483647 w 198"/>
              <a:gd name="T3" fmla="*/ 2147483647 h 542"/>
              <a:gd name="T4" fmla="*/ 2147483647 w 198"/>
              <a:gd name="T5" fmla="*/ 2147483647 h 542"/>
              <a:gd name="T6" fmla="*/ 2147483647 w 198"/>
              <a:gd name="T7" fmla="*/ 2147483647 h 542"/>
              <a:gd name="T8" fmla="*/ 2147483647 w 198"/>
              <a:gd name="T9" fmla="*/ 2147483647 h 542"/>
              <a:gd name="T10" fmla="*/ 2147483647 w 198"/>
              <a:gd name="T11" fmla="*/ 2147483647 h 542"/>
              <a:gd name="T12" fmla="*/ 2147483647 w 198"/>
              <a:gd name="T13" fmla="*/ 2147483647 h 542"/>
              <a:gd name="T14" fmla="*/ 2147483647 w 198"/>
              <a:gd name="T15" fmla="*/ 2147483647 h 542"/>
              <a:gd name="T16" fmla="*/ 2147483647 w 198"/>
              <a:gd name="T17" fmla="*/ 2147483647 h 542"/>
              <a:gd name="T18" fmla="*/ 2147483647 w 198"/>
              <a:gd name="T19" fmla="*/ 2147483647 h 542"/>
              <a:gd name="T20" fmla="*/ 2147483647 w 198"/>
              <a:gd name="T21" fmla="*/ 2147483647 h 542"/>
              <a:gd name="T22" fmla="*/ 2147483647 w 198"/>
              <a:gd name="T23" fmla="*/ 0 h 5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8"/>
              <a:gd name="T37" fmla="*/ 0 h 542"/>
              <a:gd name="T38" fmla="*/ 198 w 198"/>
              <a:gd name="T39" fmla="*/ 542 h 5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8" h="542">
                <a:moveTo>
                  <a:pt x="146" y="542"/>
                </a:moveTo>
                <a:cubicBezTo>
                  <a:pt x="156" y="527"/>
                  <a:pt x="189" y="482"/>
                  <a:pt x="153" y="467"/>
                </a:cubicBezTo>
                <a:cubicBezTo>
                  <a:pt x="130" y="457"/>
                  <a:pt x="103" y="462"/>
                  <a:pt x="78" y="459"/>
                </a:cubicBezTo>
                <a:cubicBezTo>
                  <a:pt x="72" y="455"/>
                  <a:pt x="18" y="408"/>
                  <a:pt x="55" y="399"/>
                </a:cubicBezTo>
                <a:cubicBezTo>
                  <a:pt x="94" y="390"/>
                  <a:pt x="136" y="394"/>
                  <a:pt x="176" y="392"/>
                </a:cubicBezTo>
                <a:cubicBezTo>
                  <a:pt x="198" y="321"/>
                  <a:pt x="113" y="329"/>
                  <a:pt x="63" y="324"/>
                </a:cubicBezTo>
                <a:cubicBezTo>
                  <a:pt x="0" y="227"/>
                  <a:pt x="100" y="253"/>
                  <a:pt x="168" y="249"/>
                </a:cubicBezTo>
                <a:cubicBezTo>
                  <a:pt x="194" y="174"/>
                  <a:pt x="114" y="180"/>
                  <a:pt x="63" y="173"/>
                </a:cubicBezTo>
                <a:cubicBezTo>
                  <a:pt x="41" y="140"/>
                  <a:pt x="28" y="131"/>
                  <a:pt x="55" y="76"/>
                </a:cubicBezTo>
                <a:cubicBezTo>
                  <a:pt x="63" y="60"/>
                  <a:pt x="100" y="46"/>
                  <a:pt x="100" y="46"/>
                </a:cubicBezTo>
                <a:cubicBezTo>
                  <a:pt x="103" y="38"/>
                  <a:pt x="105" y="31"/>
                  <a:pt x="108" y="23"/>
                </a:cubicBezTo>
                <a:cubicBezTo>
                  <a:pt x="110" y="15"/>
                  <a:pt x="115" y="0"/>
                  <a:pt x="115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15" name="Text Box 132"/>
          <p:cNvSpPr txBox="1">
            <a:spLocks noChangeArrowheads="1"/>
          </p:cNvSpPr>
          <p:nvPr/>
        </p:nvSpPr>
        <p:spPr bwMode="auto">
          <a:xfrm>
            <a:off x="1233824" y="1831040"/>
            <a:ext cx="1966576" cy="37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18000" rIns="36000" bIns="18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Owp       Ofc   Osat</a:t>
            </a:r>
          </a:p>
        </p:txBody>
      </p:sp>
      <p:sp>
        <p:nvSpPr>
          <p:cNvPr id="16516" name="Freeform 133"/>
          <p:cNvSpPr>
            <a:spLocks/>
          </p:cNvSpPr>
          <p:nvPr/>
        </p:nvSpPr>
        <p:spPr bwMode="auto">
          <a:xfrm>
            <a:off x="6080606" y="3259791"/>
            <a:ext cx="258618" cy="507767"/>
          </a:xfrm>
          <a:custGeom>
            <a:avLst/>
            <a:gdLst>
              <a:gd name="T0" fmla="*/ 2147483647 w 198"/>
              <a:gd name="T1" fmla="*/ 2147483647 h 542"/>
              <a:gd name="T2" fmla="*/ 2147483647 w 198"/>
              <a:gd name="T3" fmla="*/ 2147483647 h 542"/>
              <a:gd name="T4" fmla="*/ 2147483647 w 198"/>
              <a:gd name="T5" fmla="*/ 2147483647 h 542"/>
              <a:gd name="T6" fmla="*/ 2147483647 w 198"/>
              <a:gd name="T7" fmla="*/ 2147483647 h 542"/>
              <a:gd name="T8" fmla="*/ 2147483647 w 198"/>
              <a:gd name="T9" fmla="*/ 2147483647 h 542"/>
              <a:gd name="T10" fmla="*/ 2147483647 w 198"/>
              <a:gd name="T11" fmla="*/ 2147483647 h 542"/>
              <a:gd name="T12" fmla="*/ 2147483647 w 198"/>
              <a:gd name="T13" fmla="*/ 2147483647 h 542"/>
              <a:gd name="T14" fmla="*/ 2147483647 w 198"/>
              <a:gd name="T15" fmla="*/ 2147483647 h 542"/>
              <a:gd name="T16" fmla="*/ 2147483647 w 198"/>
              <a:gd name="T17" fmla="*/ 2147483647 h 542"/>
              <a:gd name="T18" fmla="*/ 2147483647 w 198"/>
              <a:gd name="T19" fmla="*/ 2147483647 h 542"/>
              <a:gd name="T20" fmla="*/ 2147483647 w 198"/>
              <a:gd name="T21" fmla="*/ 2147483647 h 542"/>
              <a:gd name="T22" fmla="*/ 2147483647 w 198"/>
              <a:gd name="T23" fmla="*/ 0 h 5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8"/>
              <a:gd name="T37" fmla="*/ 0 h 542"/>
              <a:gd name="T38" fmla="*/ 198 w 198"/>
              <a:gd name="T39" fmla="*/ 542 h 5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8" h="542">
                <a:moveTo>
                  <a:pt x="146" y="542"/>
                </a:moveTo>
                <a:cubicBezTo>
                  <a:pt x="156" y="527"/>
                  <a:pt x="189" y="482"/>
                  <a:pt x="153" y="467"/>
                </a:cubicBezTo>
                <a:cubicBezTo>
                  <a:pt x="130" y="457"/>
                  <a:pt x="103" y="462"/>
                  <a:pt x="78" y="459"/>
                </a:cubicBezTo>
                <a:cubicBezTo>
                  <a:pt x="72" y="455"/>
                  <a:pt x="18" y="408"/>
                  <a:pt x="55" y="399"/>
                </a:cubicBezTo>
                <a:cubicBezTo>
                  <a:pt x="94" y="390"/>
                  <a:pt x="136" y="394"/>
                  <a:pt x="176" y="392"/>
                </a:cubicBezTo>
                <a:cubicBezTo>
                  <a:pt x="198" y="321"/>
                  <a:pt x="113" y="329"/>
                  <a:pt x="63" y="324"/>
                </a:cubicBezTo>
                <a:cubicBezTo>
                  <a:pt x="0" y="227"/>
                  <a:pt x="100" y="253"/>
                  <a:pt x="168" y="249"/>
                </a:cubicBezTo>
                <a:cubicBezTo>
                  <a:pt x="194" y="174"/>
                  <a:pt x="114" y="180"/>
                  <a:pt x="63" y="173"/>
                </a:cubicBezTo>
                <a:cubicBezTo>
                  <a:pt x="41" y="140"/>
                  <a:pt x="28" y="131"/>
                  <a:pt x="55" y="76"/>
                </a:cubicBezTo>
                <a:cubicBezTo>
                  <a:pt x="63" y="60"/>
                  <a:pt x="100" y="46"/>
                  <a:pt x="100" y="46"/>
                </a:cubicBezTo>
                <a:cubicBezTo>
                  <a:pt x="103" y="38"/>
                  <a:pt x="105" y="31"/>
                  <a:pt x="108" y="23"/>
                </a:cubicBezTo>
                <a:cubicBezTo>
                  <a:pt x="110" y="15"/>
                  <a:pt x="115" y="0"/>
                  <a:pt x="115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17" name="Line 134"/>
          <p:cNvSpPr>
            <a:spLocks noChangeShapeType="1"/>
          </p:cNvSpPr>
          <p:nvPr/>
        </p:nvSpPr>
        <p:spPr bwMode="auto">
          <a:xfrm>
            <a:off x="304800" y="334383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21" name="Line 138"/>
          <p:cNvSpPr>
            <a:spLocks noChangeShapeType="1"/>
          </p:cNvSpPr>
          <p:nvPr/>
        </p:nvSpPr>
        <p:spPr bwMode="auto">
          <a:xfrm flipV="1">
            <a:off x="6770255" y="6369424"/>
            <a:ext cx="0" cy="33617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522" name="Line 139"/>
          <p:cNvSpPr>
            <a:spLocks noChangeShapeType="1"/>
          </p:cNvSpPr>
          <p:nvPr/>
        </p:nvSpPr>
        <p:spPr bwMode="auto">
          <a:xfrm flipV="1">
            <a:off x="4356485" y="6369424"/>
            <a:ext cx="0" cy="33617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56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029200" y="1492250"/>
            <a:ext cx="3352800" cy="426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15000" y="3854450"/>
            <a:ext cx="19050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/>
          <a:p>
            <a:endParaRPr lang="tr-TR" sz="20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715000" y="2254250"/>
            <a:ext cx="1828800" cy="838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/>
          <a:p>
            <a:endParaRPr lang="tr-TR" sz="20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30213" y="258763"/>
            <a:ext cx="8181975" cy="898525"/>
          </a:xfrm>
          <a:noFill/>
        </p:spPr>
        <p:txBody>
          <a:bodyPr>
            <a:normAutofit/>
          </a:bodyPr>
          <a:lstStyle/>
          <a:p>
            <a:r>
              <a:rPr lang="en-US" dirty="0"/>
              <a:t>Snow Storage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04800" y="1644650"/>
            <a:ext cx="4724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Optional: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Temperature </a:t>
            </a:r>
            <a:r>
              <a:rPr lang="en-US" sz="2800" dirty="0"/>
              <a:t>data </a:t>
            </a:r>
            <a:r>
              <a:rPr lang="en-US" sz="2800" dirty="0" smtClean="0"/>
              <a:t>only  </a:t>
            </a:r>
            <a:r>
              <a:rPr lang="en-US" sz="2800" dirty="0"/>
              <a:t>required if snow </a:t>
            </a:r>
            <a:r>
              <a:rPr lang="en-US" sz="2800" dirty="0" smtClean="0"/>
              <a:t>is included</a:t>
            </a:r>
            <a:endParaRPr lang="en-US" sz="2800" dirty="0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5715000" y="22542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5715000" y="309245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6553200" y="30924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6705600" y="30924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6705600" y="309245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7543800" y="22542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6629400" y="316865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6172200" y="156845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SNOW</a:t>
            </a: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6629400" y="19494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629400" y="332105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P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5334000" y="470693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P</a:t>
            </a:r>
            <a:r>
              <a:rPr lang="en-US" b="1" baseline="-25000" dirty="0"/>
              <a:t>s</a:t>
            </a:r>
            <a:r>
              <a:rPr lang="en-US" b="1" dirty="0"/>
              <a:t> = 0		, Temp &lt; 0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5334000" y="501173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P</a:t>
            </a:r>
            <a:r>
              <a:rPr lang="en-US" b="1" baseline="-25000" dirty="0"/>
              <a:t>s</a:t>
            </a:r>
            <a:r>
              <a:rPr lang="en-US" b="1" dirty="0"/>
              <a:t> = f (Q</a:t>
            </a:r>
            <a:r>
              <a:rPr lang="en-US" b="1" baseline="-25000" dirty="0"/>
              <a:t>melt</a:t>
            </a:r>
            <a:r>
              <a:rPr lang="en-US" b="1" dirty="0"/>
              <a:t>) 	, Temp &gt; 0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5715000" y="2482850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Snow Storage</a:t>
            </a:r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5638800" y="38989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Surface Storage</a:t>
            </a:r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>
            <a:off x="7620000" y="370205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 flipH="1">
            <a:off x="5715000" y="431165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>
            <a:off x="5715000" y="370205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7432" name="Text Box 25"/>
          <p:cNvSpPr txBox="1">
            <a:spLocks noChangeArrowheads="1"/>
          </p:cNvSpPr>
          <p:nvPr/>
        </p:nvSpPr>
        <p:spPr bwMode="auto">
          <a:xfrm>
            <a:off x="974725" y="2598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tr-TR"/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381000" y="4235450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/>
              <a:t>Q</a:t>
            </a:r>
            <a:r>
              <a:rPr lang="en-US" sz="2800" baseline="-25000" dirty="0" smtClean="0"/>
              <a:t>melt</a:t>
            </a:r>
            <a:r>
              <a:rPr lang="en-US" sz="2800" dirty="0" smtClean="0"/>
              <a:t>: Degree </a:t>
            </a:r>
            <a:r>
              <a:rPr lang="en-US" sz="2800" dirty="0"/>
              <a:t>day coefficient</a:t>
            </a:r>
            <a:br>
              <a:rPr lang="en-US" sz="2800" dirty="0"/>
            </a:br>
            <a:r>
              <a:rPr lang="en-US" sz="2800" dirty="0"/>
              <a:t>	 [mm/centigrade/day]</a:t>
            </a:r>
          </a:p>
        </p:txBody>
      </p:sp>
    </p:spTree>
    <p:extLst>
      <p:ext uri="{BB962C8B-B14F-4D97-AF65-F5344CB8AC3E}">
        <p14:creationId xmlns:p14="http://schemas.microsoft.com/office/powerpoint/2010/main" xmlns="" val="296219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4638"/>
            <a:ext cx="8181975" cy="898525"/>
          </a:xfrm>
          <a:noFill/>
        </p:spPr>
        <p:txBody>
          <a:bodyPr/>
          <a:lstStyle/>
          <a:p>
            <a:r>
              <a:rPr lang="en-US" dirty="0" smtClean="0"/>
              <a:t>Surface Storage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371600"/>
            <a:ext cx="8686800" cy="5105400"/>
            <a:chOff x="1219200" y="2133600"/>
            <a:chExt cx="6629400" cy="3429000"/>
          </a:xfrm>
          <a:solidFill>
            <a:schemeClr val="bg1"/>
          </a:solidFill>
        </p:grpSpPr>
        <p:sp>
          <p:nvSpPr>
            <p:cNvPr id="18435" name="AutoShape 4"/>
            <p:cNvSpPr>
              <a:spLocks noChangeArrowheads="1"/>
            </p:cNvSpPr>
            <p:nvPr/>
          </p:nvSpPr>
          <p:spPr bwMode="auto">
            <a:xfrm>
              <a:off x="1219200" y="2133600"/>
              <a:ext cx="6629400" cy="342900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6" name="Rectangle 5"/>
            <p:cNvSpPr>
              <a:spLocks noChangeArrowheads="1"/>
            </p:cNvSpPr>
            <p:nvPr/>
          </p:nvSpPr>
          <p:spPr bwMode="auto">
            <a:xfrm>
              <a:off x="2898775" y="4384675"/>
              <a:ext cx="2474913" cy="5349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7" name="Text Box 6"/>
            <p:cNvSpPr txBox="1">
              <a:spLocks noChangeArrowheads="1"/>
            </p:cNvSpPr>
            <p:nvPr/>
          </p:nvSpPr>
          <p:spPr bwMode="auto">
            <a:xfrm>
              <a:off x="3276600" y="4529421"/>
              <a:ext cx="1590675" cy="2143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/>
                <a:t>SURFACE  STORAGE</a:t>
              </a:r>
            </a:p>
          </p:txBody>
        </p:sp>
        <p:sp>
          <p:nvSpPr>
            <p:cNvPr id="18438" name="Line 7"/>
            <p:cNvSpPr>
              <a:spLocks noChangeShapeType="1"/>
            </p:cNvSpPr>
            <p:nvPr/>
          </p:nvSpPr>
          <p:spPr bwMode="auto">
            <a:xfrm>
              <a:off x="2898775" y="4170363"/>
              <a:ext cx="0" cy="7493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39" name="Line 8"/>
            <p:cNvSpPr>
              <a:spLocks noChangeShapeType="1"/>
            </p:cNvSpPr>
            <p:nvPr/>
          </p:nvSpPr>
          <p:spPr bwMode="auto">
            <a:xfrm>
              <a:off x="5373688" y="4170363"/>
              <a:ext cx="0" cy="53498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0" name="Line 9"/>
            <p:cNvSpPr>
              <a:spLocks noChangeShapeType="1"/>
            </p:cNvSpPr>
            <p:nvPr/>
          </p:nvSpPr>
          <p:spPr bwMode="auto">
            <a:xfrm flipH="1">
              <a:off x="2898775" y="4919663"/>
              <a:ext cx="2651125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1" name="Text Box 10"/>
            <p:cNvSpPr txBox="1">
              <a:spLocks noChangeArrowheads="1"/>
            </p:cNvSpPr>
            <p:nvPr/>
          </p:nvSpPr>
          <p:spPr bwMode="auto">
            <a:xfrm>
              <a:off x="5108575" y="4491038"/>
              <a:ext cx="265113" cy="4286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8442" name="Line 11"/>
            <p:cNvSpPr>
              <a:spLocks noChangeShapeType="1"/>
            </p:cNvSpPr>
            <p:nvPr/>
          </p:nvSpPr>
          <p:spPr bwMode="auto">
            <a:xfrm>
              <a:off x="5108575" y="4384675"/>
              <a:ext cx="0" cy="5349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43" name="Line 12"/>
            <p:cNvSpPr>
              <a:spLocks noChangeShapeType="1"/>
            </p:cNvSpPr>
            <p:nvPr/>
          </p:nvSpPr>
          <p:spPr bwMode="auto">
            <a:xfrm>
              <a:off x="2544763" y="4170363"/>
              <a:ext cx="0" cy="7493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44" name="Text Box 13"/>
            <p:cNvSpPr txBox="1">
              <a:spLocks noChangeArrowheads="1"/>
            </p:cNvSpPr>
            <p:nvPr/>
          </p:nvSpPr>
          <p:spPr bwMode="auto">
            <a:xfrm>
              <a:off x="2190750" y="4384675"/>
              <a:ext cx="708025" cy="320675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Umax</a:t>
              </a:r>
            </a:p>
          </p:txBody>
        </p:sp>
        <p:sp>
          <p:nvSpPr>
            <p:cNvPr id="18445" name="Line 14"/>
            <p:cNvSpPr>
              <a:spLocks noChangeShapeType="1"/>
            </p:cNvSpPr>
            <p:nvPr/>
          </p:nvSpPr>
          <p:spPr bwMode="auto">
            <a:xfrm flipH="1" flipV="1">
              <a:off x="2457450" y="4170363"/>
              <a:ext cx="17621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 flipH="1">
              <a:off x="2457450" y="4919663"/>
              <a:ext cx="17621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 flipH="1">
              <a:off x="2898775" y="4491038"/>
              <a:ext cx="247491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8" name="Line 17"/>
            <p:cNvSpPr>
              <a:spLocks noChangeShapeType="1"/>
            </p:cNvSpPr>
            <p:nvPr/>
          </p:nvSpPr>
          <p:spPr bwMode="auto">
            <a:xfrm flipH="1">
              <a:off x="2898775" y="4384675"/>
              <a:ext cx="247491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9" name="Line 18"/>
            <p:cNvSpPr>
              <a:spLocks noChangeShapeType="1"/>
            </p:cNvSpPr>
            <p:nvPr/>
          </p:nvSpPr>
          <p:spPr bwMode="auto">
            <a:xfrm flipH="1">
              <a:off x="2014538" y="4170363"/>
              <a:ext cx="884237" cy="0"/>
            </a:xfrm>
            <a:prstGeom prst="line">
              <a:avLst/>
            </a:prstGeom>
            <a:grpFill/>
            <a:ln w="28575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50" name="Line 19"/>
            <p:cNvSpPr>
              <a:spLocks noChangeShapeType="1"/>
            </p:cNvSpPr>
            <p:nvPr/>
          </p:nvSpPr>
          <p:spPr bwMode="auto">
            <a:xfrm flipH="1">
              <a:off x="5373688" y="4705350"/>
              <a:ext cx="17621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51" name="Text Box 20"/>
            <p:cNvSpPr txBox="1">
              <a:spLocks noChangeArrowheads="1"/>
            </p:cNvSpPr>
            <p:nvPr/>
          </p:nvSpPr>
          <p:spPr bwMode="auto">
            <a:xfrm>
              <a:off x="7053263" y="3376818"/>
              <a:ext cx="354012" cy="513940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36000" rIns="36000" bIns="360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OF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IF</a:t>
              </a:r>
              <a:endParaRPr lang="en-US" dirty="0"/>
            </a:p>
          </p:txBody>
        </p:sp>
        <p:sp>
          <p:nvSpPr>
            <p:cNvPr id="18452" name="Line 21"/>
            <p:cNvSpPr>
              <a:spLocks noChangeShapeType="1"/>
            </p:cNvSpPr>
            <p:nvPr/>
          </p:nvSpPr>
          <p:spPr bwMode="auto">
            <a:xfrm>
              <a:off x="7053263" y="3633788"/>
              <a:ext cx="441325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53" name="Line 22"/>
            <p:cNvSpPr>
              <a:spLocks noChangeShapeType="1"/>
            </p:cNvSpPr>
            <p:nvPr/>
          </p:nvSpPr>
          <p:spPr bwMode="auto">
            <a:xfrm flipV="1">
              <a:off x="6523038" y="3205163"/>
              <a:ext cx="0" cy="85725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54" name="Line 23"/>
            <p:cNvSpPr>
              <a:spLocks noChangeShapeType="1"/>
            </p:cNvSpPr>
            <p:nvPr/>
          </p:nvSpPr>
          <p:spPr bwMode="auto">
            <a:xfrm>
              <a:off x="6523038" y="4062413"/>
              <a:ext cx="44132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55" name="Text Box 24"/>
            <p:cNvSpPr txBox="1">
              <a:spLocks noChangeArrowheads="1"/>
            </p:cNvSpPr>
            <p:nvPr/>
          </p:nvSpPr>
          <p:spPr bwMode="auto">
            <a:xfrm>
              <a:off x="3783013" y="3205163"/>
              <a:ext cx="1149350" cy="322262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/>
                <a:t>Precipitation</a:t>
              </a:r>
            </a:p>
          </p:txBody>
        </p:sp>
        <p:sp>
          <p:nvSpPr>
            <p:cNvPr id="18456" name="Text Box 25"/>
            <p:cNvSpPr txBox="1">
              <a:spLocks noChangeArrowheads="1"/>
            </p:cNvSpPr>
            <p:nvPr/>
          </p:nvSpPr>
          <p:spPr bwMode="auto">
            <a:xfrm>
              <a:off x="4313238" y="3633788"/>
              <a:ext cx="265112" cy="3222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8457" name="Line 26"/>
            <p:cNvSpPr>
              <a:spLocks noChangeShapeType="1"/>
            </p:cNvSpPr>
            <p:nvPr/>
          </p:nvSpPr>
          <p:spPr bwMode="auto">
            <a:xfrm>
              <a:off x="4313238" y="3527425"/>
              <a:ext cx="0" cy="534988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6434138" y="2884488"/>
              <a:ext cx="619125" cy="128587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59" name="Text Box 28"/>
            <p:cNvSpPr txBox="1">
              <a:spLocks noChangeArrowheads="1"/>
            </p:cNvSpPr>
            <p:nvPr/>
          </p:nvSpPr>
          <p:spPr bwMode="auto">
            <a:xfrm>
              <a:off x="5727700" y="4610100"/>
              <a:ext cx="882650" cy="415108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18000" rIns="36000" bIns="180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QIF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/>
                <a:t>InterFlow</a:t>
              </a:r>
            </a:p>
          </p:txBody>
        </p:sp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>
              <a:off x="6257925" y="2776538"/>
              <a:ext cx="0" cy="2036762"/>
            </a:xfrm>
            <a:prstGeom prst="line">
              <a:avLst/>
            </a:prstGeom>
            <a:grp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61" name="Line 30"/>
            <p:cNvSpPr>
              <a:spLocks noChangeShapeType="1"/>
            </p:cNvSpPr>
            <p:nvPr/>
          </p:nvSpPr>
          <p:spPr bwMode="auto">
            <a:xfrm flipH="1">
              <a:off x="5373688" y="4813300"/>
              <a:ext cx="884237" cy="0"/>
            </a:xfrm>
            <a:prstGeom prst="line">
              <a:avLst/>
            </a:prstGeom>
            <a:grp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62" name="Text Box 31"/>
            <p:cNvSpPr txBox="1">
              <a:spLocks noChangeArrowheads="1"/>
            </p:cNvSpPr>
            <p:nvPr/>
          </p:nvSpPr>
          <p:spPr bwMode="auto">
            <a:xfrm>
              <a:off x="2544763" y="3848100"/>
              <a:ext cx="354012" cy="214313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Pn</a:t>
              </a:r>
            </a:p>
          </p:txBody>
        </p:sp>
        <p:sp>
          <p:nvSpPr>
            <p:cNvPr id="18463" name="Freeform 32"/>
            <p:cNvSpPr>
              <a:spLocks/>
            </p:cNvSpPr>
            <p:nvPr/>
          </p:nvSpPr>
          <p:spPr bwMode="auto">
            <a:xfrm>
              <a:off x="6523038" y="3419475"/>
              <a:ext cx="530225" cy="642938"/>
            </a:xfrm>
            <a:custGeom>
              <a:avLst/>
              <a:gdLst>
                <a:gd name="T0" fmla="*/ 0 w 1728"/>
                <a:gd name="T1" fmla="*/ 2147483647 h 1056"/>
                <a:gd name="T2" fmla="*/ 2147483647 w 1728"/>
                <a:gd name="T3" fmla="*/ 2147483647 h 1056"/>
                <a:gd name="T4" fmla="*/ 2147483647 w 1728"/>
                <a:gd name="T5" fmla="*/ 2147483647 h 1056"/>
                <a:gd name="T6" fmla="*/ 2147483647 w 1728"/>
                <a:gd name="T7" fmla="*/ 2147483647 h 1056"/>
                <a:gd name="T8" fmla="*/ 2147483647 w 1728"/>
                <a:gd name="T9" fmla="*/ 2147483647 h 1056"/>
                <a:gd name="T10" fmla="*/ 2147483647 w 1728"/>
                <a:gd name="T11" fmla="*/ 0 h 1056"/>
                <a:gd name="T12" fmla="*/ 2147483647 w 1728"/>
                <a:gd name="T13" fmla="*/ 2147483647 h 1056"/>
                <a:gd name="T14" fmla="*/ 2147483647 w 1728"/>
                <a:gd name="T15" fmla="*/ 2147483647 h 1056"/>
                <a:gd name="T16" fmla="*/ 2147483647 w 1728"/>
                <a:gd name="T17" fmla="*/ 2147483647 h 1056"/>
                <a:gd name="T18" fmla="*/ 2147483647 w 1728"/>
                <a:gd name="T19" fmla="*/ 2147483647 h 1056"/>
                <a:gd name="T20" fmla="*/ 2147483647 w 1728"/>
                <a:gd name="T21" fmla="*/ 2147483647 h 1056"/>
                <a:gd name="T22" fmla="*/ 2147483647 w 1728"/>
                <a:gd name="T23" fmla="*/ 2147483647 h 1056"/>
                <a:gd name="T24" fmla="*/ 2147483647 w 1728"/>
                <a:gd name="T25" fmla="*/ 2147483647 h 10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1056"/>
                <a:gd name="T41" fmla="*/ 1728 w 1728"/>
                <a:gd name="T42" fmla="*/ 1056 h 10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1056">
                  <a:moveTo>
                    <a:pt x="0" y="1056"/>
                  </a:moveTo>
                  <a:cubicBezTo>
                    <a:pt x="48" y="1032"/>
                    <a:pt x="96" y="1008"/>
                    <a:pt x="144" y="912"/>
                  </a:cubicBezTo>
                  <a:cubicBezTo>
                    <a:pt x="192" y="816"/>
                    <a:pt x="256" y="608"/>
                    <a:pt x="288" y="480"/>
                  </a:cubicBezTo>
                  <a:cubicBezTo>
                    <a:pt x="320" y="352"/>
                    <a:pt x="320" y="216"/>
                    <a:pt x="336" y="144"/>
                  </a:cubicBezTo>
                  <a:cubicBezTo>
                    <a:pt x="352" y="72"/>
                    <a:pt x="360" y="72"/>
                    <a:pt x="384" y="48"/>
                  </a:cubicBezTo>
                  <a:cubicBezTo>
                    <a:pt x="408" y="24"/>
                    <a:pt x="448" y="0"/>
                    <a:pt x="480" y="0"/>
                  </a:cubicBezTo>
                  <a:cubicBezTo>
                    <a:pt x="512" y="0"/>
                    <a:pt x="552" y="16"/>
                    <a:pt x="576" y="48"/>
                  </a:cubicBezTo>
                  <a:cubicBezTo>
                    <a:pt x="600" y="80"/>
                    <a:pt x="616" y="144"/>
                    <a:pt x="624" y="192"/>
                  </a:cubicBezTo>
                  <a:cubicBezTo>
                    <a:pt x="632" y="240"/>
                    <a:pt x="616" y="256"/>
                    <a:pt x="624" y="336"/>
                  </a:cubicBezTo>
                  <a:cubicBezTo>
                    <a:pt x="632" y="416"/>
                    <a:pt x="640" y="584"/>
                    <a:pt x="672" y="672"/>
                  </a:cubicBezTo>
                  <a:cubicBezTo>
                    <a:pt x="704" y="760"/>
                    <a:pt x="712" y="816"/>
                    <a:pt x="816" y="864"/>
                  </a:cubicBezTo>
                  <a:cubicBezTo>
                    <a:pt x="920" y="912"/>
                    <a:pt x="1144" y="936"/>
                    <a:pt x="1296" y="960"/>
                  </a:cubicBezTo>
                  <a:cubicBezTo>
                    <a:pt x="1448" y="984"/>
                    <a:pt x="1588" y="996"/>
                    <a:pt x="1728" y="1008"/>
                  </a:cubicBezTo>
                </a:path>
              </a:pathLst>
            </a:custGeom>
            <a:grp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64" name="Freeform 33"/>
            <p:cNvSpPr>
              <a:spLocks/>
            </p:cNvSpPr>
            <p:nvPr/>
          </p:nvSpPr>
          <p:spPr bwMode="auto">
            <a:xfrm>
              <a:off x="6523038" y="3633788"/>
              <a:ext cx="530225" cy="428625"/>
            </a:xfrm>
            <a:custGeom>
              <a:avLst/>
              <a:gdLst>
                <a:gd name="T0" fmla="*/ 0 w 1680"/>
                <a:gd name="T1" fmla="*/ 2147483647 h 640"/>
                <a:gd name="T2" fmla="*/ 2147483647 w 1680"/>
                <a:gd name="T3" fmla="*/ 2147483647 h 640"/>
                <a:gd name="T4" fmla="*/ 2147483647 w 1680"/>
                <a:gd name="T5" fmla="*/ 2147483647 h 640"/>
                <a:gd name="T6" fmla="*/ 2147483647 w 1680"/>
                <a:gd name="T7" fmla="*/ 2147483647 h 640"/>
                <a:gd name="T8" fmla="*/ 2147483647 w 1680"/>
                <a:gd name="T9" fmla="*/ 2147483647 h 640"/>
                <a:gd name="T10" fmla="*/ 2147483647 w 1680"/>
                <a:gd name="T11" fmla="*/ 2147483647 h 640"/>
                <a:gd name="T12" fmla="*/ 2147483647 w 1680"/>
                <a:gd name="T13" fmla="*/ 2147483647 h 640"/>
                <a:gd name="T14" fmla="*/ 2147483647 w 1680"/>
                <a:gd name="T15" fmla="*/ 2147483647 h 640"/>
                <a:gd name="T16" fmla="*/ 2147483647 w 1680"/>
                <a:gd name="T17" fmla="*/ 2147483647 h 640"/>
                <a:gd name="T18" fmla="*/ 2147483647 w 1680"/>
                <a:gd name="T19" fmla="*/ 2147483647 h 640"/>
                <a:gd name="T20" fmla="*/ 2147483647 w 1680"/>
                <a:gd name="T21" fmla="*/ 2147483647 h 640"/>
                <a:gd name="T22" fmla="*/ 2147483647 w 1680"/>
                <a:gd name="T23" fmla="*/ 2147483647 h 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0"/>
                <a:gd name="T37" fmla="*/ 0 h 640"/>
                <a:gd name="T38" fmla="*/ 1680 w 1680"/>
                <a:gd name="T39" fmla="*/ 640 h 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0" h="640">
                  <a:moveTo>
                    <a:pt x="0" y="640"/>
                  </a:moveTo>
                  <a:cubicBezTo>
                    <a:pt x="124" y="572"/>
                    <a:pt x="248" y="504"/>
                    <a:pt x="336" y="448"/>
                  </a:cubicBezTo>
                  <a:cubicBezTo>
                    <a:pt x="424" y="392"/>
                    <a:pt x="472" y="360"/>
                    <a:pt x="528" y="304"/>
                  </a:cubicBezTo>
                  <a:cubicBezTo>
                    <a:pt x="584" y="248"/>
                    <a:pt x="632" y="160"/>
                    <a:pt x="672" y="112"/>
                  </a:cubicBezTo>
                  <a:cubicBezTo>
                    <a:pt x="712" y="64"/>
                    <a:pt x="736" y="32"/>
                    <a:pt x="768" y="16"/>
                  </a:cubicBezTo>
                  <a:cubicBezTo>
                    <a:pt x="800" y="0"/>
                    <a:pt x="840" y="8"/>
                    <a:pt x="864" y="16"/>
                  </a:cubicBezTo>
                  <a:cubicBezTo>
                    <a:pt x="888" y="24"/>
                    <a:pt x="880" y="16"/>
                    <a:pt x="912" y="64"/>
                  </a:cubicBezTo>
                  <a:cubicBezTo>
                    <a:pt x="944" y="112"/>
                    <a:pt x="1016" y="240"/>
                    <a:pt x="1056" y="304"/>
                  </a:cubicBezTo>
                  <a:cubicBezTo>
                    <a:pt x="1096" y="368"/>
                    <a:pt x="1112" y="408"/>
                    <a:pt x="1152" y="448"/>
                  </a:cubicBezTo>
                  <a:cubicBezTo>
                    <a:pt x="1192" y="488"/>
                    <a:pt x="1224" y="520"/>
                    <a:pt x="1296" y="544"/>
                  </a:cubicBezTo>
                  <a:cubicBezTo>
                    <a:pt x="1368" y="568"/>
                    <a:pt x="1520" y="584"/>
                    <a:pt x="1584" y="592"/>
                  </a:cubicBezTo>
                  <a:cubicBezTo>
                    <a:pt x="1648" y="600"/>
                    <a:pt x="1664" y="596"/>
                    <a:pt x="1680" y="592"/>
                  </a:cubicBezTo>
                </a:path>
              </a:pathLst>
            </a:custGeom>
            <a:grpFill/>
            <a:ln w="12700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65" name="Text Box 34"/>
            <p:cNvSpPr txBox="1">
              <a:spLocks noChangeArrowheads="1"/>
            </p:cNvSpPr>
            <p:nvPr/>
          </p:nvSpPr>
          <p:spPr bwMode="auto">
            <a:xfrm>
              <a:off x="6627395" y="2990850"/>
              <a:ext cx="531019" cy="415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18000" rIns="36000" bIns="180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CK1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CK2</a:t>
              </a:r>
            </a:p>
          </p:txBody>
        </p:sp>
        <p:sp>
          <p:nvSpPr>
            <p:cNvPr id="18466" name="Line 35"/>
            <p:cNvSpPr>
              <a:spLocks noChangeShapeType="1"/>
            </p:cNvSpPr>
            <p:nvPr/>
          </p:nvSpPr>
          <p:spPr bwMode="auto">
            <a:xfrm>
              <a:off x="6257925" y="3633788"/>
              <a:ext cx="176213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67" name="Text Box 36"/>
            <p:cNvSpPr txBox="1">
              <a:spLocks noChangeArrowheads="1"/>
            </p:cNvSpPr>
            <p:nvPr/>
          </p:nvSpPr>
          <p:spPr bwMode="auto">
            <a:xfrm>
              <a:off x="2103438" y="2594212"/>
              <a:ext cx="1236662" cy="415108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18000" rIns="36000" bIns="180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QOF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/>
                <a:t>Overland Flow</a:t>
              </a:r>
            </a:p>
          </p:txBody>
        </p:sp>
        <p:sp>
          <p:nvSpPr>
            <p:cNvPr id="18468" name="Line 37"/>
            <p:cNvSpPr>
              <a:spLocks noChangeShapeType="1"/>
            </p:cNvSpPr>
            <p:nvPr/>
          </p:nvSpPr>
          <p:spPr bwMode="auto">
            <a:xfrm>
              <a:off x="2014538" y="2776538"/>
              <a:ext cx="4243387" cy="0"/>
            </a:xfrm>
            <a:prstGeom prst="line">
              <a:avLst/>
            </a:prstGeom>
            <a:grp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69" name="Text Box 38"/>
            <p:cNvSpPr txBox="1">
              <a:spLocks noChangeArrowheads="1"/>
            </p:cNvSpPr>
            <p:nvPr/>
          </p:nvSpPr>
          <p:spPr bwMode="auto">
            <a:xfrm>
              <a:off x="4843463" y="3633788"/>
              <a:ext cx="354012" cy="214312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Ep</a:t>
              </a:r>
            </a:p>
          </p:txBody>
        </p:sp>
        <p:sp>
          <p:nvSpPr>
            <p:cNvPr id="18470" name="Freeform 39"/>
            <p:cNvSpPr>
              <a:spLocks/>
            </p:cNvSpPr>
            <p:nvPr/>
          </p:nvSpPr>
          <p:spPr bwMode="auto">
            <a:xfrm>
              <a:off x="4754563" y="3741738"/>
              <a:ext cx="265112" cy="646112"/>
            </a:xfrm>
            <a:custGeom>
              <a:avLst/>
              <a:gdLst>
                <a:gd name="T0" fmla="*/ 2147483647 w 198"/>
                <a:gd name="T1" fmla="*/ 2147483647 h 542"/>
                <a:gd name="T2" fmla="*/ 2147483647 w 198"/>
                <a:gd name="T3" fmla="*/ 2147483647 h 542"/>
                <a:gd name="T4" fmla="*/ 2147483647 w 198"/>
                <a:gd name="T5" fmla="*/ 2147483647 h 542"/>
                <a:gd name="T6" fmla="*/ 2147483647 w 198"/>
                <a:gd name="T7" fmla="*/ 2147483647 h 542"/>
                <a:gd name="T8" fmla="*/ 2147483647 w 198"/>
                <a:gd name="T9" fmla="*/ 2147483647 h 542"/>
                <a:gd name="T10" fmla="*/ 2147483647 w 198"/>
                <a:gd name="T11" fmla="*/ 2147483647 h 542"/>
                <a:gd name="T12" fmla="*/ 2147483647 w 198"/>
                <a:gd name="T13" fmla="*/ 2147483647 h 542"/>
                <a:gd name="T14" fmla="*/ 2147483647 w 198"/>
                <a:gd name="T15" fmla="*/ 2147483647 h 542"/>
                <a:gd name="T16" fmla="*/ 2147483647 w 198"/>
                <a:gd name="T17" fmla="*/ 2147483647 h 542"/>
                <a:gd name="T18" fmla="*/ 2147483647 w 198"/>
                <a:gd name="T19" fmla="*/ 2147483647 h 542"/>
                <a:gd name="T20" fmla="*/ 2147483647 w 198"/>
                <a:gd name="T21" fmla="*/ 2147483647 h 542"/>
                <a:gd name="T22" fmla="*/ 2147483647 w 198"/>
                <a:gd name="T23" fmla="*/ 0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8"/>
                <a:gd name="T37" fmla="*/ 0 h 542"/>
                <a:gd name="T38" fmla="*/ 198 w 19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8" h="542">
                  <a:moveTo>
                    <a:pt x="146" y="542"/>
                  </a:moveTo>
                  <a:cubicBezTo>
                    <a:pt x="156" y="527"/>
                    <a:pt x="189" y="482"/>
                    <a:pt x="153" y="467"/>
                  </a:cubicBezTo>
                  <a:cubicBezTo>
                    <a:pt x="130" y="457"/>
                    <a:pt x="103" y="462"/>
                    <a:pt x="78" y="459"/>
                  </a:cubicBezTo>
                  <a:cubicBezTo>
                    <a:pt x="72" y="455"/>
                    <a:pt x="18" y="408"/>
                    <a:pt x="55" y="399"/>
                  </a:cubicBezTo>
                  <a:cubicBezTo>
                    <a:pt x="94" y="390"/>
                    <a:pt x="136" y="394"/>
                    <a:pt x="176" y="392"/>
                  </a:cubicBezTo>
                  <a:cubicBezTo>
                    <a:pt x="198" y="321"/>
                    <a:pt x="113" y="329"/>
                    <a:pt x="63" y="324"/>
                  </a:cubicBezTo>
                  <a:cubicBezTo>
                    <a:pt x="0" y="227"/>
                    <a:pt x="100" y="253"/>
                    <a:pt x="168" y="249"/>
                  </a:cubicBezTo>
                  <a:cubicBezTo>
                    <a:pt x="194" y="174"/>
                    <a:pt x="114" y="180"/>
                    <a:pt x="63" y="173"/>
                  </a:cubicBezTo>
                  <a:cubicBezTo>
                    <a:pt x="41" y="140"/>
                    <a:pt x="28" y="131"/>
                    <a:pt x="55" y="76"/>
                  </a:cubicBezTo>
                  <a:cubicBezTo>
                    <a:pt x="63" y="60"/>
                    <a:pt x="100" y="46"/>
                    <a:pt x="100" y="46"/>
                  </a:cubicBezTo>
                  <a:cubicBezTo>
                    <a:pt x="103" y="38"/>
                    <a:pt x="105" y="31"/>
                    <a:pt x="108" y="23"/>
                  </a:cubicBezTo>
                  <a:cubicBezTo>
                    <a:pt x="110" y="15"/>
                    <a:pt x="115" y="0"/>
                    <a:pt x="115" y="0"/>
                  </a:cubicBezTo>
                </a:path>
              </a:pathLst>
            </a:custGeom>
            <a:grp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71" name="Line 40"/>
            <p:cNvSpPr>
              <a:spLocks noChangeShapeType="1"/>
            </p:cNvSpPr>
            <p:nvPr/>
          </p:nvSpPr>
          <p:spPr bwMode="auto">
            <a:xfrm flipV="1">
              <a:off x="2014538" y="2776538"/>
              <a:ext cx="0" cy="1393825"/>
            </a:xfrm>
            <a:prstGeom prst="line">
              <a:avLst/>
            </a:prstGeom>
            <a:grpFill/>
            <a:ln w="190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72" name="Line 41"/>
            <p:cNvSpPr>
              <a:spLocks noChangeShapeType="1"/>
            </p:cNvSpPr>
            <p:nvPr/>
          </p:nvSpPr>
          <p:spPr bwMode="auto">
            <a:xfrm>
              <a:off x="2014538" y="4170363"/>
              <a:ext cx="0" cy="749300"/>
            </a:xfrm>
            <a:prstGeom prst="line">
              <a:avLst/>
            </a:prstGeom>
            <a:grpFill/>
            <a:ln w="19050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73" name="Text Box 42"/>
            <p:cNvSpPr txBox="1">
              <a:spLocks noChangeArrowheads="1"/>
            </p:cNvSpPr>
            <p:nvPr/>
          </p:nvSpPr>
          <p:spPr bwMode="auto">
            <a:xfrm>
              <a:off x="1395413" y="5027613"/>
              <a:ext cx="1149350" cy="320675"/>
            </a:xfrm>
            <a:prstGeom prst="rect">
              <a:avLst/>
            </a:prstGeom>
            <a:grpFill/>
            <a:ln>
              <a:noFill/>
            </a:ln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/>
                <a:t>Infiltration</a:t>
              </a:r>
            </a:p>
          </p:txBody>
        </p:sp>
        <p:sp>
          <p:nvSpPr>
            <p:cNvPr id="18474" name="AutoShape 43"/>
            <p:cNvSpPr>
              <a:spLocks noChangeArrowheads="1"/>
            </p:cNvSpPr>
            <p:nvPr/>
          </p:nvSpPr>
          <p:spPr bwMode="auto">
            <a:xfrm>
              <a:off x="1925638" y="4062413"/>
              <a:ext cx="177800" cy="214312"/>
            </a:xfrm>
            <a:prstGeom prst="flowChartSummingJunction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xmlns="" val="1162139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4638"/>
            <a:ext cx="8181975" cy="898525"/>
          </a:xfrm>
          <a:noFill/>
        </p:spPr>
        <p:txBody>
          <a:bodyPr/>
          <a:lstStyle/>
          <a:p>
            <a:r>
              <a:rPr lang="en-US" dirty="0" smtClean="0"/>
              <a:t>Lower Zone Storage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04800" y="1295400"/>
            <a:ext cx="8686800" cy="5181600"/>
            <a:chOff x="960" y="1248"/>
            <a:chExt cx="3792" cy="2400"/>
          </a:xfrm>
          <a:solidFill>
            <a:schemeClr val="bg1"/>
          </a:solidFill>
        </p:grpSpPr>
        <p:sp>
          <p:nvSpPr>
            <p:cNvPr id="19460" name="AutoShape 5"/>
            <p:cNvSpPr>
              <a:spLocks noChangeArrowheads="1"/>
            </p:cNvSpPr>
            <p:nvPr/>
          </p:nvSpPr>
          <p:spPr bwMode="auto">
            <a:xfrm>
              <a:off x="960" y="1248"/>
              <a:ext cx="3792" cy="240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2131" y="2026"/>
              <a:ext cx="1561" cy="5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462" name="Line 7"/>
            <p:cNvSpPr>
              <a:spLocks noChangeShapeType="1"/>
            </p:cNvSpPr>
            <p:nvPr/>
          </p:nvSpPr>
          <p:spPr bwMode="auto">
            <a:xfrm>
              <a:off x="1908" y="1897"/>
              <a:ext cx="0" cy="71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2256" y="2256"/>
              <a:ext cx="1171" cy="20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/>
                <a:t>LOVER ZONE  STORAGE</a:t>
              </a:r>
            </a:p>
          </p:txBody>
        </p:sp>
        <p:sp>
          <p:nvSpPr>
            <p:cNvPr id="19464" name="Line 9"/>
            <p:cNvSpPr>
              <a:spLocks noChangeShapeType="1"/>
            </p:cNvSpPr>
            <p:nvPr/>
          </p:nvSpPr>
          <p:spPr bwMode="auto">
            <a:xfrm>
              <a:off x="2131" y="1897"/>
              <a:ext cx="0" cy="713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5" name="Line 10"/>
            <p:cNvSpPr>
              <a:spLocks noChangeShapeType="1"/>
            </p:cNvSpPr>
            <p:nvPr/>
          </p:nvSpPr>
          <p:spPr bwMode="auto">
            <a:xfrm>
              <a:off x="3692" y="1832"/>
              <a:ext cx="0" cy="77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6" name="Line 11"/>
            <p:cNvSpPr>
              <a:spLocks noChangeShapeType="1"/>
            </p:cNvSpPr>
            <p:nvPr/>
          </p:nvSpPr>
          <p:spPr bwMode="auto">
            <a:xfrm flipH="1">
              <a:off x="2131" y="2610"/>
              <a:ext cx="156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7" name="Line 12"/>
            <p:cNvSpPr>
              <a:spLocks noChangeShapeType="1"/>
            </p:cNvSpPr>
            <p:nvPr/>
          </p:nvSpPr>
          <p:spPr bwMode="auto">
            <a:xfrm flipH="1">
              <a:off x="2131" y="2026"/>
              <a:ext cx="156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8" name="Line 13"/>
            <p:cNvSpPr>
              <a:spLocks noChangeShapeType="1"/>
            </p:cNvSpPr>
            <p:nvPr/>
          </p:nvSpPr>
          <p:spPr bwMode="auto">
            <a:xfrm flipH="1">
              <a:off x="2131" y="2091"/>
              <a:ext cx="156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1685" y="2130"/>
              <a:ext cx="446" cy="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Lmax</a:t>
              </a:r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3525" y="2221"/>
              <a:ext cx="112" cy="25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>
              <a:off x="3525" y="2026"/>
              <a:ext cx="0" cy="58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 flipH="1">
              <a:off x="1852" y="2610"/>
              <a:ext cx="11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3" name="Line 18"/>
            <p:cNvSpPr>
              <a:spLocks noChangeShapeType="1"/>
            </p:cNvSpPr>
            <p:nvPr/>
          </p:nvSpPr>
          <p:spPr bwMode="auto">
            <a:xfrm flipH="1" flipV="1">
              <a:off x="1852" y="1897"/>
              <a:ext cx="11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4" name="Line 19"/>
            <p:cNvSpPr>
              <a:spLocks noChangeShapeType="1"/>
            </p:cNvSpPr>
            <p:nvPr/>
          </p:nvSpPr>
          <p:spPr bwMode="auto">
            <a:xfrm>
              <a:off x="2577" y="1637"/>
              <a:ext cx="0" cy="195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5" name="Text Box 20"/>
            <p:cNvSpPr txBox="1">
              <a:spLocks noChangeArrowheads="1"/>
            </p:cNvSpPr>
            <p:nvPr/>
          </p:nvSpPr>
          <p:spPr bwMode="auto">
            <a:xfrm>
              <a:off x="2633" y="1744"/>
              <a:ext cx="223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DL</a:t>
              </a:r>
              <a:endParaRPr lang="en-US" dirty="0"/>
            </a:p>
          </p:txBody>
        </p:sp>
        <p:sp>
          <p:nvSpPr>
            <p:cNvPr id="19476" name="Line 21"/>
            <p:cNvSpPr>
              <a:spLocks noChangeShapeType="1"/>
            </p:cNvSpPr>
            <p:nvPr/>
          </p:nvSpPr>
          <p:spPr bwMode="auto">
            <a:xfrm>
              <a:off x="1573" y="1637"/>
              <a:ext cx="1004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7" name="AutoShape 22"/>
            <p:cNvSpPr>
              <a:spLocks noChangeArrowheads="1"/>
            </p:cNvSpPr>
            <p:nvPr/>
          </p:nvSpPr>
          <p:spPr bwMode="auto">
            <a:xfrm>
              <a:off x="1518" y="1572"/>
              <a:ext cx="111" cy="130"/>
            </a:xfrm>
            <a:prstGeom prst="flowChartSummingJunction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478" name="Freeform 23"/>
            <p:cNvSpPr>
              <a:spLocks/>
            </p:cNvSpPr>
            <p:nvPr/>
          </p:nvSpPr>
          <p:spPr bwMode="auto">
            <a:xfrm>
              <a:off x="3079" y="2480"/>
              <a:ext cx="56" cy="649"/>
            </a:xfrm>
            <a:custGeom>
              <a:avLst/>
              <a:gdLst>
                <a:gd name="T0" fmla="*/ 1 w 133"/>
                <a:gd name="T1" fmla="*/ 0 h 820"/>
                <a:gd name="T2" fmla="*/ 0 w 133"/>
                <a:gd name="T3" fmla="*/ 16 h 820"/>
                <a:gd name="T4" fmla="*/ 1 w 133"/>
                <a:gd name="T5" fmla="*/ 67 h 820"/>
                <a:gd name="T6" fmla="*/ 1 w 133"/>
                <a:gd name="T7" fmla="*/ 119 h 820"/>
                <a:gd name="T8" fmla="*/ 0 w 133"/>
                <a:gd name="T9" fmla="*/ 123 h 820"/>
                <a:gd name="T10" fmla="*/ 0 w 133"/>
                <a:gd name="T11" fmla="*/ 138 h 820"/>
                <a:gd name="T12" fmla="*/ 1 w 133"/>
                <a:gd name="T13" fmla="*/ 192 h 820"/>
                <a:gd name="T14" fmla="*/ 1 w 133"/>
                <a:gd name="T15" fmla="*/ 245 h 820"/>
                <a:gd name="T16" fmla="*/ 1 w 133"/>
                <a:gd name="T17" fmla="*/ 255 h 8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820"/>
                <a:gd name="T29" fmla="*/ 133 w 133"/>
                <a:gd name="T30" fmla="*/ 820 h 8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820">
                  <a:moveTo>
                    <a:pt x="98" y="0"/>
                  </a:moveTo>
                  <a:cubicBezTo>
                    <a:pt x="48" y="8"/>
                    <a:pt x="44" y="7"/>
                    <a:pt x="30" y="52"/>
                  </a:cubicBezTo>
                  <a:cubicBezTo>
                    <a:pt x="37" y="172"/>
                    <a:pt x="5" y="187"/>
                    <a:pt x="90" y="218"/>
                  </a:cubicBezTo>
                  <a:cubicBezTo>
                    <a:pt x="111" y="275"/>
                    <a:pt x="117" y="363"/>
                    <a:pt x="52" y="383"/>
                  </a:cubicBezTo>
                  <a:cubicBezTo>
                    <a:pt x="45" y="388"/>
                    <a:pt x="36" y="391"/>
                    <a:pt x="30" y="398"/>
                  </a:cubicBezTo>
                  <a:cubicBezTo>
                    <a:pt x="18" y="412"/>
                    <a:pt x="0" y="444"/>
                    <a:pt x="0" y="444"/>
                  </a:cubicBezTo>
                  <a:cubicBezTo>
                    <a:pt x="9" y="536"/>
                    <a:pt x="13" y="564"/>
                    <a:pt x="90" y="617"/>
                  </a:cubicBezTo>
                  <a:cubicBezTo>
                    <a:pt x="118" y="693"/>
                    <a:pt x="133" y="655"/>
                    <a:pt x="105" y="790"/>
                  </a:cubicBezTo>
                  <a:cubicBezTo>
                    <a:pt x="102" y="806"/>
                    <a:pt x="63" y="809"/>
                    <a:pt x="52" y="820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FF0000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9" name="Text Box 24"/>
            <p:cNvSpPr txBox="1">
              <a:spLocks noChangeArrowheads="1"/>
            </p:cNvSpPr>
            <p:nvPr/>
          </p:nvSpPr>
          <p:spPr bwMode="auto">
            <a:xfrm>
              <a:off x="3135" y="2675"/>
              <a:ext cx="446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CAFlux</a:t>
              </a:r>
              <a:endParaRPr lang="en-US" dirty="0"/>
            </a:p>
          </p:txBody>
        </p:sp>
        <p:sp>
          <p:nvSpPr>
            <p:cNvPr id="19480" name="Text Box 25"/>
            <p:cNvSpPr txBox="1">
              <a:spLocks noChangeArrowheads="1"/>
            </p:cNvSpPr>
            <p:nvPr/>
          </p:nvSpPr>
          <p:spPr bwMode="auto">
            <a:xfrm>
              <a:off x="3302" y="1572"/>
              <a:ext cx="223" cy="1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Times New Roman" pitchFamily="18" charset="0"/>
                </a:rPr>
                <a:t>Ea</a:t>
              </a:r>
            </a:p>
          </p:txBody>
        </p:sp>
        <p:sp>
          <p:nvSpPr>
            <p:cNvPr id="19481" name="Freeform 26"/>
            <p:cNvSpPr>
              <a:spLocks/>
            </p:cNvSpPr>
            <p:nvPr/>
          </p:nvSpPr>
          <p:spPr bwMode="auto">
            <a:xfrm>
              <a:off x="3246" y="1637"/>
              <a:ext cx="168" cy="392"/>
            </a:xfrm>
            <a:custGeom>
              <a:avLst/>
              <a:gdLst>
                <a:gd name="T0" fmla="*/ 64 w 198"/>
                <a:gd name="T1" fmla="*/ 107 h 542"/>
                <a:gd name="T2" fmla="*/ 67 w 198"/>
                <a:gd name="T3" fmla="*/ 92 h 542"/>
                <a:gd name="T4" fmla="*/ 35 w 198"/>
                <a:gd name="T5" fmla="*/ 91 h 542"/>
                <a:gd name="T6" fmla="*/ 25 w 198"/>
                <a:gd name="T7" fmla="*/ 79 h 542"/>
                <a:gd name="T8" fmla="*/ 77 w 198"/>
                <a:gd name="T9" fmla="*/ 77 h 542"/>
                <a:gd name="T10" fmla="*/ 27 w 198"/>
                <a:gd name="T11" fmla="*/ 64 h 542"/>
                <a:gd name="T12" fmla="*/ 74 w 198"/>
                <a:gd name="T13" fmla="*/ 49 h 542"/>
                <a:gd name="T14" fmla="*/ 27 w 198"/>
                <a:gd name="T15" fmla="*/ 34 h 542"/>
                <a:gd name="T16" fmla="*/ 25 w 198"/>
                <a:gd name="T17" fmla="*/ 15 h 542"/>
                <a:gd name="T18" fmla="*/ 44 w 198"/>
                <a:gd name="T19" fmla="*/ 9 h 542"/>
                <a:gd name="T20" fmla="*/ 48 w 198"/>
                <a:gd name="T21" fmla="*/ 5 h 542"/>
                <a:gd name="T22" fmla="*/ 50 w 198"/>
                <a:gd name="T23" fmla="*/ 0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8"/>
                <a:gd name="T37" fmla="*/ 0 h 542"/>
                <a:gd name="T38" fmla="*/ 198 w 19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8" h="542">
                  <a:moveTo>
                    <a:pt x="146" y="542"/>
                  </a:moveTo>
                  <a:cubicBezTo>
                    <a:pt x="156" y="527"/>
                    <a:pt x="189" y="482"/>
                    <a:pt x="153" y="467"/>
                  </a:cubicBezTo>
                  <a:cubicBezTo>
                    <a:pt x="130" y="457"/>
                    <a:pt x="103" y="462"/>
                    <a:pt x="78" y="459"/>
                  </a:cubicBezTo>
                  <a:cubicBezTo>
                    <a:pt x="72" y="455"/>
                    <a:pt x="18" y="408"/>
                    <a:pt x="55" y="399"/>
                  </a:cubicBezTo>
                  <a:cubicBezTo>
                    <a:pt x="94" y="390"/>
                    <a:pt x="136" y="394"/>
                    <a:pt x="176" y="392"/>
                  </a:cubicBezTo>
                  <a:cubicBezTo>
                    <a:pt x="198" y="321"/>
                    <a:pt x="113" y="329"/>
                    <a:pt x="63" y="324"/>
                  </a:cubicBezTo>
                  <a:cubicBezTo>
                    <a:pt x="0" y="227"/>
                    <a:pt x="100" y="253"/>
                    <a:pt x="168" y="249"/>
                  </a:cubicBezTo>
                  <a:cubicBezTo>
                    <a:pt x="194" y="174"/>
                    <a:pt x="114" y="180"/>
                    <a:pt x="63" y="173"/>
                  </a:cubicBezTo>
                  <a:cubicBezTo>
                    <a:pt x="41" y="140"/>
                    <a:pt x="28" y="131"/>
                    <a:pt x="55" y="76"/>
                  </a:cubicBezTo>
                  <a:cubicBezTo>
                    <a:pt x="63" y="60"/>
                    <a:pt x="100" y="46"/>
                    <a:pt x="100" y="46"/>
                  </a:cubicBezTo>
                  <a:cubicBezTo>
                    <a:pt x="103" y="38"/>
                    <a:pt x="105" y="31"/>
                    <a:pt x="108" y="23"/>
                  </a:cubicBezTo>
                  <a:cubicBezTo>
                    <a:pt x="110" y="15"/>
                    <a:pt x="115" y="0"/>
                    <a:pt x="115" y="0"/>
                  </a:cubicBezTo>
                </a:path>
              </a:pathLst>
            </a:custGeom>
            <a:grp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2" name="Line 27"/>
            <p:cNvSpPr>
              <a:spLocks noChangeShapeType="1"/>
            </p:cNvSpPr>
            <p:nvPr/>
          </p:nvSpPr>
          <p:spPr bwMode="auto">
            <a:xfrm>
              <a:off x="1573" y="1378"/>
              <a:ext cx="0" cy="1556"/>
            </a:xfrm>
            <a:prstGeom prst="line">
              <a:avLst/>
            </a:prstGeom>
            <a:grpFill/>
            <a:ln w="1905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3" name="Text Box 28"/>
            <p:cNvSpPr txBox="1">
              <a:spLocks noChangeArrowheads="1"/>
            </p:cNvSpPr>
            <p:nvPr/>
          </p:nvSpPr>
          <p:spPr bwMode="auto">
            <a:xfrm>
              <a:off x="1127" y="2999"/>
              <a:ext cx="725" cy="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18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AU" dirty="0"/>
                <a:t>Infiltration / Recharge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7365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4638"/>
            <a:ext cx="8181975" cy="898525"/>
          </a:xfrm>
          <a:noFill/>
        </p:spPr>
        <p:txBody>
          <a:bodyPr/>
          <a:lstStyle/>
          <a:p>
            <a:r>
              <a:rPr lang="en-US" dirty="0" smtClean="0"/>
              <a:t>Groundwater Storage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52400" y="1219200"/>
            <a:ext cx="8763000" cy="533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113088" y="3573463"/>
            <a:ext cx="2411412" cy="1193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3113088" y="4468813"/>
            <a:ext cx="0" cy="2984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5524500" y="3514725"/>
            <a:ext cx="0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V="1">
            <a:off x="5524500" y="4468813"/>
            <a:ext cx="0" cy="2984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 flipV="1">
            <a:off x="3113088" y="3671888"/>
            <a:ext cx="20669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338388" y="3436938"/>
            <a:ext cx="860425" cy="234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dirty="0">
                <a:latin typeface="Times New Roman" pitchFamily="18" charset="0"/>
              </a:rPr>
              <a:t>GWL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V="1">
            <a:off x="5180013" y="2917825"/>
            <a:ext cx="0" cy="895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5180013" y="2917825"/>
            <a:ext cx="620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 flipV="1">
            <a:off x="5265738" y="3038475"/>
            <a:ext cx="0" cy="774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5265738" y="3038475"/>
            <a:ext cx="515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>
            <a:off x="5265738" y="3573463"/>
            <a:ext cx="2587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H="1" flipV="1">
            <a:off x="5265738" y="3671888"/>
            <a:ext cx="258762" cy="2063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3352800" y="4114800"/>
            <a:ext cx="1979613" cy="37782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/>
              <a:t>GROUNDWATER STORAGE</a:t>
            </a:r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5524500" y="4070350"/>
            <a:ext cx="206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>
            <a:off x="5524500" y="4111625"/>
            <a:ext cx="0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9" name="Line 20"/>
          <p:cNvSpPr>
            <a:spLocks noChangeShapeType="1"/>
          </p:cNvSpPr>
          <p:nvPr/>
        </p:nvSpPr>
        <p:spPr bwMode="auto">
          <a:xfrm>
            <a:off x="5610225" y="2998788"/>
            <a:ext cx="774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6470650" y="2800350"/>
            <a:ext cx="1149350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GWPump</a:t>
            </a:r>
            <a:endParaRPr lang="en-US" dirty="0"/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6427220" y="3626550"/>
            <a:ext cx="1119187" cy="728849"/>
          </a:xfrm>
          <a:prstGeom prst="rect">
            <a:avLst/>
          </a:prstGeom>
          <a:noFill/>
          <a:ln>
            <a:noFill/>
          </a:ln>
        </p:spPr>
        <p:txBody>
          <a:bodyPr lIns="36000" tIns="18000" rIns="36000" bIns="18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BF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BaseFlow</a:t>
            </a:r>
            <a:endParaRPr lang="en-US" dirty="0"/>
          </a:p>
        </p:txBody>
      </p:sp>
      <p:sp>
        <p:nvSpPr>
          <p:cNvPr id="20502" name="Line 23"/>
          <p:cNvSpPr>
            <a:spLocks noChangeShapeType="1"/>
          </p:cNvSpPr>
          <p:nvPr/>
        </p:nvSpPr>
        <p:spPr bwMode="auto">
          <a:xfrm>
            <a:off x="5626100" y="3990975"/>
            <a:ext cx="1706563" cy="20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3" name="Line 24"/>
          <p:cNvSpPr>
            <a:spLocks noChangeShapeType="1"/>
          </p:cNvSpPr>
          <p:nvPr/>
        </p:nvSpPr>
        <p:spPr bwMode="auto">
          <a:xfrm flipV="1">
            <a:off x="5524500" y="3116263"/>
            <a:ext cx="0" cy="3984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5695950" y="4368800"/>
            <a:ext cx="1135856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GWLBFo</a:t>
            </a:r>
            <a:endParaRPr lang="en-US" dirty="0"/>
          </a:p>
        </p:txBody>
      </p:sp>
      <p:sp>
        <p:nvSpPr>
          <p:cNvPr id="20505" name="Line 26"/>
          <p:cNvSpPr>
            <a:spLocks noChangeShapeType="1"/>
          </p:cNvSpPr>
          <p:nvPr/>
        </p:nvSpPr>
        <p:spPr bwMode="auto">
          <a:xfrm>
            <a:off x="5610225" y="4111625"/>
            <a:ext cx="344488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6" name="Text Box 27"/>
          <p:cNvSpPr txBox="1">
            <a:spLocks noChangeArrowheads="1"/>
          </p:cNvSpPr>
          <p:nvPr/>
        </p:nvSpPr>
        <p:spPr bwMode="auto">
          <a:xfrm>
            <a:off x="5610225" y="3579813"/>
            <a:ext cx="774700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CKBF</a:t>
            </a:r>
            <a:endParaRPr lang="en-US" dirty="0"/>
          </a:p>
        </p:txBody>
      </p:sp>
      <p:sp>
        <p:nvSpPr>
          <p:cNvPr id="20507" name="Line 28"/>
          <p:cNvSpPr>
            <a:spLocks noChangeShapeType="1"/>
          </p:cNvSpPr>
          <p:nvPr/>
        </p:nvSpPr>
        <p:spPr bwMode="auto">
          <a:xfrm>
            <a:off x="5524500" y="3871913"/>
            <a:ext cx="206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8" name="Line 29"/>
          <p:cNvSpPr>
            <a:spLocks noChangeShapeType="1"/>
          </p:cNvSpPr>
          <p:nvPr/>
        </p:nvSpPr>
        <p:spPr bwMode="auto">
          <a:xfrm>
            <a:off x="2252663" y="2876550"/>
            <a:ext cx="1549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9" name="Line 30"/>
          <p:cNvSpPr>
            <a:spLocks noChangeShapeType="1"/>
          </p:cNvSpPr>
          <p:nvPr/>
        </p:nvSpPr>
        <p:spPr bwMode="auto">
          <a:xfrm>
            <a:off x="3802063" y="2876550"/>
            <a:ext cx="0" cy="298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3887788" y="3040063"/>
            <a:ext cx="64611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BFu</a:t>
            </a:r>
            <a:endParaRPr lang="en-US" dirty="0"/>
          </a:p>
        </p:txBody>
      </p:sp>
      <p:sp>
        <p:nvSpPr>
          <p:cNvPr id="20511" name="Freeform 32"/>
          <p:cNvSpPr>
            <a:spLocks/>
          </p:cNvSpPr>
          <p:nvPr/>
        </p:nvSpPr>
        <p:spPr bwMode="auto">
          <a:xfrm>
            <a:off x="4576763" y="2179638"/>
            <a:ext cx="85725" cy="1492250"/>
          </a:xfrm>
          <a:custGeom>
            <a:avLst/>
            <a:gdLst>
              <a:gd name="T0" fmla="*/ 2147483647 w 133"/>
              <a:gd name="T1" fmla="*/ 0 h 820"/>
              <a:gd name="T2" fmla="*/ 2147483647 w 133"/>
              <a:gd name="T3" fmla="*/ 2147483647 h 820"/>
              <a:gd name="T4" fmla="*/ 2147483647 w 133"/>
              <a:gd name="T5" fmla="*/ 2147483647 h 820"/>
              <a:gd name="T6" fmla="*/ 2147483647 w 133"/>
              <a:gd name="T7" fmla="*/ 2147483647 h 820"/>
              <a:gd name="T8" fmla="*/ 2147483647 w 133"/>
              <a:gd name="T9" fmla="*/ 2147483647 h 820"/>
              <a:gd name="T10" fmla="*/ 0 w 133"/>
              <a:gd name="T11" fmla="*/ 2147483647 h 820"/>
              <a:gd name="T12" fmla="*/ 2147483647 w 133"/>
              <a:gd name="T13" fmla="*/ 2147483647 h 820"/>
              <a:gd name="T14" fmla="*/ 2147483647 w 133"/>
              <a:gd name="T15" fmla="*/ 2147483647 h 820"/>
              <a:gd name="T16" fmla="*/ 2147483647 w 133"/>
              <a:gd name="T17" fmla="*/ 2147483647 h 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820"/>
              <a:gd name="T29" fmla="*/ 133 w 133"/>
              <a:gd name="T30" fmla="*/ 820 h 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820">
                <a:moveTo>
                  <a:pt x="98" y="0"/>
                </a:moveTo>
                <a:cubicBezTo>
                  <a:pt x="48" y="8"/>
                  <a:pt x="44" y="7"/>
                  <a:pt x="30" y="52"/>
                </a:cubicBezTo>
                <a:cubicBezTo>
                  <a:pt x="37" y="172"/>
                  <a:pt x="5" y="187"/>
                  <a:pt x="90" y="218"/>
                </a:cubicBezTo>
                <a:cubicBezTo>
                  <a:pt x="111" y="275"/>
                  <a:pt x="117" y="363"/>
                  <a:pt x="52" y="383"/>
                </a:cubicBezTo>
                <a:cubicBezTo>
                  <a:pt x="45" y="388"/>
                  <a:pt x="36" y="391"/>
                  <a:pt x="30" y="398"/>
                </a:cubicBezTo>
                <a:cubicBezTo>
                  <a:pt x="18" y="412"/>
                  <a:pt x="0" y="444"/>
                  <a:pt x="0" y="444"/>
                </a:cubicBezTo>
                <a:cubicBezTo>
                  <a:pt x="9" y="536"/>
                  <a:pt x="13" y="564"/>
                  <a:pt x="90" y="617"/>
                </a:cubicBezTo>
                <a:cubicBezTo>
                  <a:pt x="118" y="693"/>
                  <a:pt x="133" y="655"/>
                  <a:pt x="105" y="790"/>
                </a:cubicBezTo>
                <a:cubicBezTo>
                  <a:pt x="102" y="806"/>
                  <a:pt x="63" y="809"/>
                  <a:pt x="52" y="82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2" name="Text Box 33"/>
          <p:cNvSpPr txBox="1">
            <a:spLocks noChangeArrowheads="1"/>
          </p:cNvSpPr>
          <p:nvPr/>
        </p:nvSpPr>
        <p:spPr bwMode="auto">
          <a:xfrm>
            <a:off x="4662488" y="2478088"/>
            <a:ext cx="86201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CAFlux</a:t>
            </a:r>
            <a:endParaRPr lang="en-US" dirty="0"/>
          </a:p>
        </p:txBody>
      </p:sp>
      <p:sp>
        <p:nvSpPr>
          <p:cNvPr id="20513" name="Line 34"/>
          <p:cNvSpPr>
            <a:spLocks noChangeShapeType="1"/>
          </p:cNvSpPr>
          <p:nvPr/>
        </p:nvSpPr>
        <p:spPr bwMode="auto">
          <a:xfrm>
            <a:off x="3113088" y="3514725"/>
            <a:ext cx="0" cy="1073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14" name="Line 35"/>
          <p:cNvSpPr>
            <a:spLocks noChangeShapeType="1"/>
          </p:cNvSpPr>
          <p:nvPr/>
        </p:nvSpPr>
        <p:spPr bwMode="auto">
          <a:xfrm flipV="1">
            <a:off x="3113088" y="3116263"/>
            <a:ext cx="0" cy="3984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15" name="Line 36"/>
          <p:cNvSpPr>
            <a:spLocks noChangeShapeType="1"/>
          </p:cNvSpPr>
          <p:nvPr/>
        </p:nvSpPr>
        <p:spPr bwMode="auto">
          <a:xfrm flipH="1">
            <a:off x="3113088" y="3573463"/>
            <a:ext cx="2066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16" name="Text Box 37"/>
          <p:cNvSpPr txBox="1">
            <a:spLocks noChangeArrowheads="1"/>
          </p:cNvSpPr>
          <p:nvPr/>
        </p:nvSpPr>
        <p:spPr bwMode="auto">
          <a:xfrm>
            <a:off x="2338388" y="2379663"/>
            <a:ext cx="258762" cy="298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dirty="0">
                <a:latin typeface="Times New Roman" pitchFamily="18" charset="0"/>
              </a:rPr>
              <a:t>G</a:t>
            </a:r>
          </a:p>
        </p:txBody>
      </p:sp>
      <p:sp>
        <p:nvSpPr>
          <p:cNvPr id="20517" name="Line 38"/>
          <p:cNvSpPr>
            <a:spLocks noChangeShapeType="1"/>
          </p:cNvSpPr>
          <p:nvPr/>
        </p:nvSpPr>
        <p:spPr bwMode="auto">
          <a:xfrm flipV="1">
            <a:off x="5524500" y="4567238"/>
            <a:ext cx="0" cy="3984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18" name="Line 39"/>
          <p:cNvSpPr>
            <a:spLocks noChangeShapeType="1"/>
          </p:cNvSpPr>
          <p:nvPr/>
        </p:nvSpPr>
        <p:spPr bwMode="auto">
          <a:xfrm flipV="1">
            <a:off x="3113088" y="4567238"/>
            <a:ext cx="0" cy="3984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19" name="Line 40"/>
          <p:cNvSpPr>
            <a:spLocks noChangeShapeType="1"/>
          </p:cNvSpPr>
          <p:nvPr/>
        </p:nvSpPr>
        <p:spPr bwMode="auto">
          <a:xfrm flipV="1">
            <a:off x="2252663" y="2279650"/>
            <a:ext cx="0" cy="596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138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dirty="0" smtClean="0"/>
              <a:t>Live Demo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smtClean="0"/>
              <a:t>NAM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8000" dirty="0" smtClean="0"/>
              <a:t>Configure and run a </a:t>
            </a:r>
            <a:r>
              <a:rPr lang="en-US" sz="8000" dirty="0" smtClean="0"/>
              <a:t>simple MIKE NAM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This module Introduces you to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MIKE HYDRO.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MIKE NAM.    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MIKE 11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MIKE SHE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9600" dirty="0" smtClean="0"/>
              <a:t>MIKE 11</a:t>
            </a:r>
            <a:endParaRPr lang="en-US" sz="96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MIKE 11 is a professional engineering software package for the simulation of flows, water quality and sediment transport in estuaries, rivers, irrigation systems, channels and other water bodies.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It </a:t>
            </a:r>
            <a:r>
              <a:rPr lang="en-US" dirty="0" smtClean="0"/>
              <a:t>is a one-dimensional modeling tool for the detailed analysis, design, management and operation of both simple and complex river and channel systems.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Hydrodynamic (HD) module is the core of the MIKE 11 modeling system and forms the basis for most modules including Flood Forecasting, Advection-Dispersion, Water Quality and sediment transport modules)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Typical applications of MIKE 11 HD module include: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Flood forecasting and reservoir operation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Simulation of flood control measures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Operation of irrigation and surface drainage systems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Design of channel systems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Tidal and storm surge studies in rivers and estuaries 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11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11 is integrated into the MIKE Zero </a:t>
            </a:r>
            <a:r>
              <a:rPr lang="en-US" dirty="0" smtClean="0"/>
              <a:t>interface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5274945" cy="40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24200"/>
            <a:ext cx="4963795" cy="29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11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43434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MIKE 11 Editors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The Simulation Editor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Network Editor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Cross-section Editor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Boundary Editors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Parameter File Editors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565979" cy="337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95600"/>
            <a:ext cx="5274945" cy="28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6655" y="3505200"/>
            <a:ext cx="5274945" cy="28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055" y="3200400"/>
            <a:ext cx="5274945" cy="34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6793" y="3265415"/>
            <a:ext cx="4611007" cy="35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dirty="0" smtClean="0"/>
              <a:t>Live Demo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11Exercise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8000" dirty="0" smtClean="0"/>
              <a:t>Configure and run a simple MIKE 11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9600" dirty="0" smtClean="0"/>
              <a:t>MIKE SHE</a:t>
            </a:r>
            <a:endParaRPr lang="en-US" sz="96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SHE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 </a:t>
            </a:r>
            <a:r>
              <a:rPr lang="en-US" dirty="0" smtClean="0"/>
              <a:t>modeling </a:t>
            </a:r>
            <a:r>
              <a:rPr lang="en-US" dirty="0" smtClean="0"/>
              <a:t>framework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Including </a:t>
            </a:r>
            <a:r>
              <a:rPr lang="en-US" dirty="0" smtClean="0"/>
              <a:t>a range of numerical methods for each hydrological process.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Has </a:t>
            </a:r>
            <a:r>
              <a:rPr lang="en-US" dirty="0" smtClean="0"/>
              <a:t>an advanced, conceptual, model independent user interface </a:t>
            </a:r>
            <a:r>
              <a:rPr lang="en-US" dirty="0" smtClean="0"/>
              <a:t>for </a:t>
            </a:r>
            <a:r>
              <a:rPr lang="en-US" dirty="0" smtClean="0"/>
              <a:t>all hydrological processes.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hydrological processes and numerical methods can be combined, depending on the requirements of your application and the availability of data.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All </a:t>
            </a:r>
            <a:r>
              <a:rPr lang="en-US" dirty="0" smtClean="0"/>
              <a:t>numerical engines </a:t>
            </a:r>
            <a:r>
              <a:rPr lang="en-US" dirty="0" smtClean="0"/>
              <a:t>are </a:t>
            </a:r>
            <a:r>
              <a:rPr lang="en-US" dirty="0" smtClean="0"/>
              <a:t>parallelized to make efficient use of available multi-core </a:t>
            </a:r>
            <a:r>
              <a:rPr lang="en-US" dirty="0" smtClean="0"/>
              <a:t>resources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SHE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Typical applications for which MIKE SHE is often used: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Conjunctive use and management of surface water and groundwater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Irrigation and drought management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Wetland management and restoration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Environmental river flows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Floodplain management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Groundwater induced flooding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Land use and climate change impacts on groundwater and surface water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Nutrient fate and management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Integrated mine water management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dirty="0" smtClean="0"/>
              <a:t>MIKE HYDRO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smtClean="0"/>
              <a:t>SHE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MIKE SHE user interface is organized by task. In every model application you must: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Set up the model,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Process the data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Run the model, and view the results.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above three tasks are carried until you obtain the results that you want from the model.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SHE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1676400"/>
            <a:ext cx="1676400" cy="38100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Tree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676400"/>
            <a:ext cx="5867400" cy="38100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                                      Data Pane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5562600"/>
            <a:ext cx="7696200" cy="990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                      Data Validation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dirty="0" smtClean="0"/>
              <a:t>Live Demo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SHE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8000" dirty="0" smtClean="0"/>
              <a:t>Configure and run a simple MIKE SHE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HYDRO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MIKE HYDRO is the Graphical User Interface framework for some of the DHI Water resources software products.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It </a:t>
            </a:r>
            <a:r>
              <a:rPr lang="en-US" dirty="0" smtClean="0"/>
              <a:t>features a map based and easy-to-use Graphical User Interface and will, in the coming releases, integrate the DHI Water resources products into one, common GUI framework.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MIKE HYDRO Release 2014 includes the following modules: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Basin module (MIKE HYDRO Basin)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River module (MIKE HYDRO River)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HYDRO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related to the MIKE HYDRO Basin module include:</a:t>
            </a:r>
          </a:p>
          <a:p>
            <a:pPr lvl="1"/>
            <a:r>
              <a:rPr lang="en-US" dirty="0" smtClean="0"/>
              <a:t>Integrated Water Resources Management studies</a:t>
            </a:r>
          </a:p>
          <a:p>
            <a:pPr lvl="1"/>
            <a:r>
              <a:rPr lang="en-US" dirty="0" smtClean="0"/>
              <a:t>Provision of multi-sector solution alternatives to water allocation and water shortage problems</a:t>
            </a:r>
          </a:p>
          <a:p>
            <a:pPr lvl="1"/>
            <a:r>
              <a:rPr lang="en-US" dirty="0" smtClean="0"/>
              <a:t>Reservoir and hydropower operation optimization</a:t>
            </a:r>
          </a:p>
          <a:p>
            <a:pPr lvl="1"/>
            <a:r>
              <a:rPr lang="en-US" dirty="0" smtClean="0"/>
              <a:t>Exploration of conjunctive use of groundwater and surface water</a:t>
            </a:r>
          </a:p>
          <a:p>
            <a:pPr lvl="1"/>
            <a:r>
              <a:rPr lang="en-US" dirty="0" smtClean="0"/>
              <a:t>Irrigation scheme performance improvements 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HYDRO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5" descr="cid:000601d0164a$65b6e90b$_CDOSYS2.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024" y="1066800"/>
            <a:ext cx="628015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dirty="0" smtClean="0"/>
              <a:t>Live Demo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HYDRO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MIKE HYDRO model objects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Catchment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River (links and nodes)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Reservoirs and Hydropower </a:t>
            </a:r>
            <a:r>
              <a:rPr lang="en-US" dirty="0" smtClean="0"/>
              <a:t>Plants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Water user Nodes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733165" cy="19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657600"/>
            <a:ext cx="449643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76600"/>
            <a:ext cx="443039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HYDRO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6293-4D8B-41B6-B366-FC14667B8B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8000" dirty="0" smtClean="0"/>
              <a:t>Configure and run a simple MIKE HYDRO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2526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8361</TotalTime>
  <Words>840</Words>
  <Application>Microsoft Office PowerPoint</Application>
  <PresentationFormat>On-screen Show (4:3)</PresentationFormat>
  <Paragraphs>234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DSS Training Material</vt:lpstr>
      <vt:lpstr>What you learn in this module?</vt:lpstr>
      <vt:lpstr>Slide 3</vt:lpstr>
      <vt:lpstr>MIKE HYDRO</vt:lpstr>
      <vt:lpstr>MIKE HYDRO</vt:lpstr>
      <vt:lpstr>MIKE HYDRO Interface</vt:lpstr>
      <vt:lpstr>Slide 7</vt:lpstr>
      <vt:lpstr>MIKE HYDRO Interface</vt:lpstr>
      <vt:lpstr>MIKE HYDRO Exercise</vt:lpstr>
      <vt:lpstr>Slide 10</vt:lpstr>
      <vt:lpstr>MIKE NAM</vt:lpstr>
      <vt:lpstr>MIKE NAM</vt:lpstr>
      <vt:lpstr>Model Structure</vt:lpstr>
      <vt:lpstr>Snow Storage</vt:lpstr>
      <vt:lpstr>Surface Storage</vt:lpstr>
      <vt:lpstr>Lower Zone Storage</vt:lpstr>
      <vt:lpstr>Groundwater Storage</vt:lpstr>
      <vt:lpstr>Slide 18</vt:lpstr>
      <vt:lpstr>MIKE NAM Exercise</vt:lpstr>
      <vt:lpstr>Slide 20</vt:lpstr>
      <vt:lpstr>MIKE 11</vt:lpstr>
      <vt:lpstr>MIKE 11</vt:lpstr>
      <vt:lpstr>MIKE 11 Interface</vt:lpstr>
      <vt:lpstr>MIKE 11 Interface</vt:lpstr>
      <vt:lpstr>Slide 25</vt:lpstr>
      <vt:lpstr>MIKE 11Exercise</vt:lpstr>
      <vt:lpstr>Slide 27</vt:lpstr>
      <vt:lpstr>MIKE SHE</vt:lpstr>
      <vt:lpstr>MIKE SHE</vt:lpstr>
      <vt:lpstr>MIKE SHE Interface</vt:lpstr>
      <vt:lpstr>MIKE SHE Interface</vt:lpstr>
      <vt:lpstr>Slide 32</vt:lpstr>
      <vt:lpstr>MIKE SHE Exercise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NILE BASIN INITIATIVE</dc:title>
  <dc:creator>John Ogwang</dc:creator>
  <cp:lastModifiedBy>Mohamed Hassan</cp:lastModifiedBy>
  <cp:revision>970</cp:revision>
  <dcterms:created xsi:type="dcterms:W3CDTF">2009-05-10T06:24:45Z</dcterms:created>
  <dcterms:modified xsi:type="dcterms:W3CDTF">2015-01-24T06:24:18Z</dcterms:modified>
</cp:coreProperties>
</file>