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4" r:id="rId1"/>
  </p:sldMasterIdLst>
  <p:notesMasterIdLst>
    <p:notesMasterId r:id="rId39"/>
  </p:notesMasterIdLst>
  <p:handoutMasterIdLst>
    <p:handoutMasterId r:id="rId40"/>
  </p:handoutMasterIdLst>
  <p:sldIdLst>
    <p:sldId id="507" r:id="rId2"/>
    <p:sldId id="508" r:id="rId3"/>
    <p:sldId id="560" r:id="rId4"/>
    <p:sldId id="518" r:id="rId5"/>
    <p:sldId id="543" r:id="rId6"/>
    <p:sldId id="544" r:id="rId7"/>
    <p:sldId id="545" r:id="rId8"/>
    <p:sldId id="546" r:id="rId9"/>
    <p:sldId id="550" r:id="rId10"/>
    <p:sldId id="547" r:id="rId11"/>
    <p:sldId id="548" r:id="rId12"/>
    <p:sldId id="549" r:id="rId13"/>
    <p:sldId id="562" r:id="rId14"/>
    <p:sldId id="512" r:id="rId15"/>
    <p:sldId id="510" r:id="rId16"/>
    <p:sldId id="563" r:id="rId17"/>
    <p:sldId id="513" r:id="rId18"/>
    <p:sldId id="567" r:id="rId19"/>
    <p:sldId id="568" r:id="rId20"/>
    <p:sldId id="514" r:id="rId21"/>
    <p:sldId id="564" r:id="rId22"/>
    <p:sldId id="527" r:id="rId23"/>
    <p:sldId id="559" r:id="rId24"/>
    <p:sldId id="573" r:id="rId25"/>
    <p:sldId id="551" r:id="rId26"/>
    <p:sldId id="556" r:id="rId27"/>
    <p:sldId id="565" r:id="rId28"/>
    <p:sldId id="569" r:id="rId29"/>
    <p:sldId id="552" r:id="rId30"/>
    <p:sldId id="558" r:id="rId31"/>
    <p:sldId id="571" r:id="rId32"/>
    <p:sldId id="553" r:id="rId33"/>
    <p:sldId id="566" r:id="rId34"/>
    <p:sldId id="554" r:id="rId35"/>
    <p:sldId id="572" r:id="rId36"/>
    <p:sldId id="555" r:id="rId37"/>
    <p:sldId id="557" r:id="rId38"/>
  </p:sldIdLst>
  <p:sldSz cx="9144000" cy="6858000" type="screen4x3"/>
  <p:notesSz cx="6781800" cy="99266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ubalem Fekade" initials="WF" lastIdx="32" clrIdx="0"/>
  <p:cmAuthor id="1" name="Abdulkarim Seid" initials="Ak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3300"/>
    <a:srgbClr val="800000"/>
    <a:srgbClr val="003399"/>
    <a:srgbClr val="1284EC"/>
    <a:srgbClr val="FFFF00"/>
    <a:srgbClr val="339966"/>
    <a:srgbClr val="FFCC99"/>
    <a:srgbClr val="F40225"/>
    <a:srgbClr val="99FF99"/>
    <a:srgbClr val="E5010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94660"/>
  </p:normalViewPr>
  <p:slideViewPr>
    <p:cSldViewPr>
      <p:cViewPr>
        <p:scale>
          <a:sx n="66" d="100"/>
          <a:sy n="66" d="100"/>
        </p:scale>
        <p:origin x="-882" y="-1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4" d="100"/>
          <a:sy n="64" d="100"/>
        </p:scale>
        <p:origin x="-3444" y="-114"/>
      </p:cViewPr>
      <p:guideLst>
        <p:guide orient="horz" pos="3126"/>
        <p:guide pos="2136"/>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38463" cy="496888"/>
          </a:xfrm>
          <a:prstGeom prst="rect">
            <a:avLst/>
          </a:prstGeom>
        </p:spPr>
        <p:txBody>
          <a:bodyPr vert="horz" lIns="91440" tIns="45720" rIns="91440" bIns="45720" rtlCol="0"/>
          <a:lstStyle>
            <a:lvl1pPr algn="l" eaLnBrk="0" hangingPunct="0">
              <a:defRPr sz="1200">
                <a:latin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841750" y="0"/>
            <a:ext cx="2938463" cy="496888"/>
          </a:xfrm>
          <a:prstGeom prst="rect">
            <a:avLst/>
          </a:prstGeom>
        </p:spPr>
        <p:txBody>
          <a:bodyPr vert="horz" lIns="91440" tIns="45720" rIns="91440" bIns="45720" rtlCol="0"/>
          <a:lstStyle>
            <a:lvl1pPr algn="r" eaLnBrk="0" hangingPunct="0">
              <a:defRPr sz="1200">
                <a:latin typeface="Arial" charset="0"/>
                <a:cs typeface="Arial" charset="0"/>
              </a:defRPr>
            </a:lvl1pPr>
          </a:lstStyle>
          <a:p>
            <a:pPr>
              <a:defRPr/>
            </a:pPr>
            <a:fld id="{38F5C911-D86A-463D-99C9-76FBC425B402}" type="datetimeFigureOut">
              <a:rPr lang="en-US"/>
              <a:pPr>
                <a:defRPr/>
              </a:pPr>
              <a:t>1/24/2015</a:t>
            </a:fld>
            <a:endParaRPr lang="en-US" dirty="0"/>
          </a:p>
        </p:txBody>
      </p:sp>
      <p:sp>
        <p:nvSpPr>
          <p:cNvPr id="4" name="Footer Placeholder 3"/>
          <p:cNvSpPr>
            <a:spLocks noGrp="1"/>
          </p:cNvSpPr>
          <p:nvPr>
            <p:ph type="ftr" sz="quarter" idx="2"/>
          </p:nvPr>
        </p:nvSpPr>
        <p:spPr>
          <a:xfrm>
            <a:off x="0" y="9428163"/>
            <a:ext cx="2938463" cy="496887"/>
          </a:xfrm>
          <a:prstGeom prst="rect">
            <a:avLst/>
          </a:prstGeom>
        </p:spPr>
        <p:txBody>
          <a:bodyPr vert="horz" lIns="91440" tIns="45720" rIns="91440" bIns="45720" rtlCol="0" anchor="b"/>
          <a:lstStyle>
            <a:lvl1pPr algn="l" eaLnBrk="0" hangingPunct="0">
              <a:defRPr sz="1200">
                <a:latin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41750" y="9428163"/>
            <a:ext cx="2938463" cy="496887"/>
          </a:xfrm>
          <a:prstGeom prst="rect">
            <a:avLst/>
          </a:prstGeom>
        </p:spPr>
        <p:txBody>
          <a:bodyPr vert="horz" lIns="91440" tIns="45720" rIns="91440" bIns="45720" rtlCol="0" anchor="b"/>
          <a:lstStyle>
            <a:lvl1pPr algn="r" eaLnBrk="0" hangingPunct="0">
              <a:defRPr sz="1200">
                <a:latin typeface="Arial" charset="0"/>
                <a:cs typeface="Arial" charset="0"/>
              </a:defRPr>
            </a:lvl1pPr>
          </a:lstStyle>
          <a:p>
            <a:pPr>
              <a:defRPr/>
            </a:pPr>
            <a:fld id="{575A288F-3D00-4289-BC2D-5C6857C1CF4F}" type="slidenum">
              <a:rPr lang="en-US"/>
              <a:pPr>
                <a:defRPr/>
              </a:pPr>
              <a:t>‹#›</a:t>
            </a:fld>
            <a:endParaRPr lang="en-US" dirty="0"/>
          </a:p>
        </p:txBody>
      </p:sp>
    </p:spTree>
    <p:extLst>
      <p:ext uri="{BB962C8B-B14F-4D97-AF65-F5344CB8AC3E}">
        <p14:creationId xmlns="" xmlns:p14="http://schemas.microsoft.com/office/powerpoint/2010/main" val="459947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US" dirty="0"/>
          </a:p>
        </p:txBody>
      </p:sp>
      <p:sp>
        <p:nvSpPr>
          <p:cNvPr id="4099" name="Rectangle 3"/>
          <p:cNvSpPr>
            <a:spLocks noGrp="1" noChangeArrowheads="1"/>
          </p:cNvSpPr>
          <p:nvPr>
            <p:ph type="dt" idx="1"/>
          </p:nvPr>
        </p:nvSpPr>
        <p:spPr bwMode="auto">
          <a:xfrm>
            <a:off x="3841750" y="0"/>
            <a:ext cx="2938463"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US" dirty="0"/>
          </a:p>
        </p:txBody>
      </p:sp>
      <p:sp>
        <p:nvSpPr>
          <p:cNvPr id="10244" name="Rectangle 4"/>
          <p:cNvSpPr>
            <a:spLocks noGrp="1" noRot="1" noChangeAspect="1" noChangeArrowheads="1" noTextEdit="1"/>
          </p:cNvSpPr>
          <p:nvPr>
            <p:ph type="sldImg" idx="2"/>
          </p:nvPr>
        </p:nvSpPr>
        <p:spPr bwMode="auto">
          <a:xfrm>
            <a:off x="909638" y="744538"/>
            <a:ext cx="4964112" cy="3722687"/>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677863" y="4714875"/>
            <a:ext cx="54260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3841750" y="9428163"/>
            <a:ext cx="2938463"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Arial" charset="0"/>
              </a:defRPr>
            </a:lvl1pPr>
          </a:lstStyle>
          <a:p>
            <a:pPr>
              <a:defRPr/>
            </a:pPr>
            <a:fld id="{E0EE892F-F061-4D5F-AF4A-27409A75961F}" type="slidenum">
              <a:rPr lang="en-US"/>
              <a:pPr>
                <a:defRPr/>
              </a:pPr>
              <a:t>‹#›</a:t>
            </a:fld>
            <a:endParaRPr lang="en-US" dirty="0"/>
          </a:p>
        </p:txBody>
      </p:sp>
    </p:spTree>
    <p:extLst>
      <p:ext uri="{BB962C8B-B14F-4D97-AF65-F5344CB8AC3E}">
        <p14:creationId xmlns="" xmlns:p14="http://schemas.microsoft.com/office/powerpoint/2010/main" val="14113093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828800"/>
            <a:ext cx="7851648" cy="615553"/>
          </a:xfrm>
          <a:ln>
            <a:noFill/>
          </a:ln>
        </p:spPr>
        <p:txBody>
          <a:bodyPr vert="horz" tIns="0" rIns="0" bIns="0" anchor="t" anchorCtr="0">
            <a:noAutofit/>
            <a:scene3d>
              <a:camera prst="orthographicFront"/>
              <a:lightRig rig="freezing" dir="t">
                <a:rot lat="0" lon="0" rev="5640000"/>
              </a:lightRig>
            </a:scene3d>
            <a:sp3d prstMaterial="flat">
              <a:bevelT w="38100" h="38100"/>
              <a:contourClr>
                <a:schemeClr val="tx2"/>
              </a:contourClr>
            </a:sp3d>
          </a:bodyPr>
          <a:lstStyle>
            <a:lvl1pPr algn="ctr" rtl="0">
              <a:spcBef>
                <a:spcPct val="0"/>
              </a:spcBef>
              <a:buNone/>
              <a:defRPr sz="4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581400"/>
            <a:ext cx="7854696" cy="1752600"/>
          </a:xfrm>
          <a:ln>
            <a:noFill/>
          </a:ln>
        </p:spPr>
        <p:txBody>
          <a:bodyPr vert="horz" lIns="0" tIns="0" rIns="0" bIns="0" anchor="t" anchorCtr="0">
            <a:noAutofit/>
            <a:scene3d>
              <a:camera prst="orthographicFront"/>
              <a:lightRig rig="freezing" dir="t">
                <a:rot lat="0" lon="0" rev="5640000"/>
              </a:lightRig>
            </a:scene3d>
            <a:sp3d prstMaterial="flat">
              <a:bevelT w="38100" h="38100"/>
              <a:contourClr>
                <a:schemeClr val="tx2"/>
              </a:contourClr>
            </a:sp3d>
          </a:bodyPr>
          <a:lstStyle>
            <a:lvl1pPr algn="ctr">
              <a:defRPr lang="en-US" sz="40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pPr lvl="0" algn="r">
              <a:spcBef>
                <a:spcPct val="0"/>
              </a:spcBef>
              <a:buNone/>
            </a:pPr>
            <a:r>
              <a:rPr kumimoji="0" lang="en-US" dirty="0" smtClean="0"/>
              <a:t>Click to edit Master subtitle style</a:t>
            </a:r>
            <a:endParaRPr kumimoji="0" lang="en-US" dirty="0"/>
          </a:p>
        </p:txBody>
      </p:sp>
      <p:sp>
        <p:nvSpPr>
          <p:cNvPr id="27" name="Slide Number Placeholder 26"/>
          <p:cNvSpPr>
            <a:spLocks noGrp="1"/>
          </p:cNvSpPr>
          <p:nvPr>
            <p:ph type="sldNum" sz="quarter" idx="12"/>
          </p:nvPr>
        </p:nvSpPr>
        <p:spPr>
          <a:xfrm>
            <a:off x="0" y="6400800"/>
            <a:ext cx="762000" cy="365125"/>
          </a:xfrm>
        </p:spPr>
        <p:txBody>
          <a:bodyPr/>
          <a:lstStyle>
            <a:lvl1pPr>
              <a:defRPr sz="2000"/>
            </a:lvl1pPr>
          </a:lstStyle>
          <a:p>
            <a:pPr>
              <a:defRPr/>
            </a:pPr>
            <a:fld id="{82116F66-1006-4D30-B941-9B75DCB037CC}"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3C2240D-74F8-4C42-9189-28C99923FF2E}"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F72AA6DB-1415-4A43-97DF-AFE1AA7037C3}"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914400"/>
          </a:xfrm>
        </p:spPr>
        <p:txBody>
          <a:bodyPr>
            <a:normAutofit/>
          </a:bodyPr>
          <a:lstStyle>
            <a:lvl1pPr>
              <a:defRPr sz="4000"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228600" y="1066800"/>
            <a:ext cx="8763000" cy="52578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A9D26293-4D8B-41B6-B366-FC14667B8BBD}"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B58A0E1-0D79-4739-AE26-12D996DE0199}"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5BBC66D-BC20-4DA2-8AA7-76C2AC95D5ED}"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8" name="Footer Placeholder 7"/>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67D19700-DFEA-4AE2-A647-5B18B93ACB1F}"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4" name="Footer Placeholder 3"/>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D945A3A7-574C-4F91-82E9-00097C5F0245}" type="slidenum">
              <a:rPr lang="en-US" smtClean="0"/>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3" name="Footer Placeholder 2"/>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B30547DD-6A61-4557-A8AB-B60A802D98C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A8DBCAD-9A32-4A31-957C-744A4E051ACE}"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a:defRPr/>
            </a:pPr>
            <a:endParaRPr lang="en-US" dirty="0"/>
          </a:p>
        </p:txBody>
      </p:sp>
      <p:sp>
        <p:nvSpPr>
          <p:cNvPr id="6" name="Footer Placeholder 5"/>
          <p:cNvSpPr>
            <a:spLocks noGrp="1"/>
          </p:cNvSpPr>
          <p:nvPr>
            <p:ph type="ftr" sz="quarter" idx="11"/>
          </p:nvPr>
        </p:nvSpPr>
        <p:spPr>
          <a:xfrm>
            <a:off x="2667000" y="6356350"/>
            <a:ext cx="3352800" cy="365125"/>
          </a:xfrm>
          <a:prstGeom prst="rect">
            <a:avLst/>
          </a:prstGeom>
        </p:spPr>
        <p:txBody>
          <a:bodyPr/>
          <a:lstStyle/>
          <a:p>
            <a:pPr>
              <a:defRPr/>
            </a:pPr>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pPr>
              <a:defRPr/>
            </a:pPr>
            <a:fld id="{CCE92114-44D7-487B-AB24-508C538E3526}" type="slidenum">
              <a:rPr lang="en-US" smtClean="0"/>
              <a:pPr>
                <a:defRPr/>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228600" y="76200"/>
            <a:ext cx="8153400" cy="958056"/>
          </a:xfrm>
          <a:prstGeom prst="rect">
            <a:avLst/>
          </a:prstGeom>
        </p:spPr>
        <p:txBody>
          <a:bodyPr vert="horz" lIns="0" tIns="0" rIns="0" bIns="0" anchor="t" anchorCtr="0">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228600" y="1070154"/>
            <a:ext cx="8763000" cy="5254446"/>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8229600" y="6356350"/>
            <a:ext cx="762000" cy="365125"/>
          </a:xfrm>
          <a:prstGeom prst="rect">
            <a:avLst/>
          </a:prstGeom>
        </p:spPr>
        <p:txBody>
          <a:bodyPr vert="horz" lIns="0" tIns="0" rIns="0" bIns="0" anchor="b"/>
          <a:lstStyle>
            <a:lvl1pPr algn="r" eaLnBrk="1" latinLnBrk="0" hangingPunct="1">
              <a:defRPr kumimoji="0" sz="2000">
                <a:solidFill>
                  <a:schemeClr val="tx2">
                    <a:shade val="90000"/>
                  </a:schemeClr>
                </a:solidFill>
                <a:latin typeface="Ebrima" pitchFamily="2" charset="0"/>
                <a:ea typeface="Ebrima" pitchFamily="2" charset="0"/>
                <a:cs typeface="Ebrima" pitchFamily="2" charset="0"/>
              </a:defRPr>
            </a:lvl1pPr>
          </a:lstStyle>
          <a:p>
            <a:pPr>
              <a:defRPr/>
            </a:pPr>
            <a:fld id="{9F7F8A61-D12F-4FAD-BC93-CEE373ED85EC}" type="slidenum">
              <a:rPr lang="en-US" smtClean="0"/>
              <a:pPr>
                <a:defRPr/>
              </a:pPr>
              <a:t>‹#›</a:t>
            </a:fld>
            <a:endParaRPr lang="en-US" dirty="0"/>
          </a:p>
        </p:txBody>
      </p:sp>
      <p:grpSp>
        <p:nvGrpSpPr>
          <p:cNvPr id="2" name="Group 1"/>
          <p:cNvGrpSpPr/>
          <p:nvPr/>
        </p:nvGrpSpPr>
        <p:grpSpPr>
          <a:xfrm>
            <a:off x="-19017" y="202408"/>
            <a:ext cx="9180548" cy="831848"/>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pic>
        <p:nvPicPr>
          <p:cNvPr id="11" name="Picture 2"/>
          <p:cNvPicPr>
            <a:picLocks noChangeAspect="1" noChangeArrowheads="1"/>
          </p:cNvPicPr>
          <p:nvPr userDrawn="1"/>
        </p:nvPicPr>
        <p:blipFill>
          <a:blip r:embed="rId13" cstate="print">
            <a:extLst>
              <a:ext uri="{BEBA8EAE-BF5A-486C-A8C5-ECC9F3942E4B}">
                <a14:imgProps xmlns="" xmlns:a14="http://schemas.microsoft.com/office/drawing/2010/main">
                  <a14:imgLayer r:embed="rId14">
                    <a14:imgEffect>
                      <a14:artisticPastelsSmooth/>
                    </a14:imgEffect>
                  </a14:imgLayer>
                </a14:imgProps>
              </a:ext>
              <a:ext uri="{28A0092B-C50C-407E-A947-70E740481C1C}">
                <a14:useLocalDpi xmlns="" xmlns:a14="http://schemas.microsoft.com/office/drawing/2010/main" val="0"/>
              </a:ext>
            </a:extLst>
          </a:blip>
          <a:srcRect/>
          <a:stretch>
            <a:fillRect/>
          </a:stretch>
        </p:blipFill>
        <p:spPr bwMode="auto">
          <a:xfrm>
            <a:off x="8458200" y="152400"/>
            <a:ext cx="619337" cy="778823"/>
          </a:xfrm>
          <a:prstGeom prst="rect">
            <a:avLst/>
          </a:prstGeom>
          <a:pattFill prst="pct5">
            <a:fgClr>
              <a:schemeClr val="accent1"/>
            </a:fgClr>
            <a:bgClr>
              <a:schemeClr val="bg1"/>
            </a:bgClr>
          </a:pattFill>
          <a:ln>
            <a:noFill/>
          </a:ln>
          <a:effectLst/>
          <a:extLst/>
        </p:spPr>
      </p:pic>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ftr="0" dt="0"/>
  <p:txStyles>
    <p:titleStyle>
      <a:lvl1pPr algn="ctr" rtl="0" eaLnBrk="1" latinLnBrk="0" hangingPunct="1">
        <a:spcBef>
          <a:spcPct val="0"/>
        </a:spcBef>
        <a:buNone/>
        <a:defRPr kumimoji="0" sz="3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5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ubtitle 2"/>
          <p:cNvSpPr txBox="1">
            <a:spLocks/>
          </p:cNvSpPr>
          <p:nvPr/>
        </p:nvSpPr>
        <p:spPr bwMode="auto">
          <a:xfrm>
            <a:off x="6325170" y="6159195"/>
            <a:ext cx="2743200" cy="80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sz="1600" i="1" dirty="0" smtClean="0">
                <a:solidFill>
                  <a:srgbClr val="003399"/>
                </a:solidFill>
                <a:latin typeface="Lucida Sans" pitchFamily="34" charset="0"/>
              </a:rPr>
              <a:t>Analysis Manager Module</a:t>
            </a:r>
          </a:p>
          <a:p>
            <a:pPr algn="r" eaLnBrk="1" hangingPunct="1"/>
            <a:r>
              <a:rPr lang="en-US" sz="1600" i="1" dirty="0" smtClean="0">
                <a:solidFill>
                  <a:srgbClr val="003399"/>
                </a:solidFill>
                <a:latin typeface="Lucida Sans" pitchFamily="34" charset="0"/>
              </a:rPr>
              <a:t>NBI Secretariat </a:t>
            </a:r>
            <a:endParaRPr lang="en-US" sz="1600" i="1" dirty="0">
              <a:solidFill>
                <a:srgbClr val="003399"/>
              </a:solidFill>
              <a:latin typeface="Lucida Sans" pitchFamily="34" charset="0"/>
            </a:endParaRPr>
          </a:p>
        </p:txBody>
      </p:sp>
      <p:sp>
        <p:nvSpPr>
          <p:cNvPr id="3" name="Title 2"/>
          <p:cNvSpPr>
            <a:spLocks noGrp="1"/>
          </p:cNvSpPr>
          <p:nvPr>
            <p:ph type="ctrTitle"/>
          </p:nvPr>
        </p:nvSpPr>
        <p:spPr>
          <a:xfrm>
            <a:off x="685800" y="1828800"/>
            <a:ext cx="7851648" cy="914400"/>
          </a:xfrm>
        </p:spPr>
        <p:txBody>
          <a:bodyPr/>
          <a:lstStyle/>
          <a:p>
            <a:r>
              <a:rPr lang="en-US" sz="4800" dirty="0" smtClean="0"/>
              <a:t>DSS Training Material</a:t>
            </a:r>
            <a:endParaRPr lang="en-US" sz="4800" dirty="0"/>
          </a:p>
        </p:txBody>
      </p:sp>
      <p:sp>
        <p:nvSpPr>
          <p:cNvPr id="5" name="Subtitle 4"/>
          <p:cNvSpPr>
            <a:spLocks noGrp="1"/>
          </p:cNvSpPr>
          <p:nvPr>
            <p:ph type="subTitle" idx="1"/>
          </p:nvPr>
        </p:nvSpPr>
        <p:spPr/>
        <p:txBody>
          <a:bodyPr/>
          <a:lstStyle/>
          <a:p>
            <a:pPr marL="0" indent="0">
              <a:buNone/>
            </a:pPr>
            <a:r>
              <a:rPr lang="en-US" dirty="0" smtClean="0"/>
              <a:t>Analysis Manager Training Module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10</a:t>
            </a:fld>
            <a:endParaRPr lang="en-US" dirty="0"/>
          </a:p>
        </p:txBody>
      </p:sp>
      <p:sp>
        <p:nvSpPr>
          <p:cNvPr id="14" name="Content Placeholder 13"/>
          <p:cNvSpPr>
            <a:spLocks noGrp="1"/>
          </p:cNvSpPr>
          <p:nvPr>
            <p:ph idx="1"/>
          </p:nvPr>
        </p:nvSpPr>
        <p:spPr>
          <a:xfrm>
            <a:off x="228600" y="1066800"/>
            <a:ext cx="8458200" cy="5257800"/>
          </a:xfrm>
        </p:spPr>
        <p:txBody>
          <a:bodyPr>
            <a:normAutofit fontScale="92500"/>
          </a:bodyPr>
          <a:lstStyle/>
          <a:p>
            <a:r>
              <a:rPr lang="en-US" b="1" dirty="0" smtClean="0"/>
              <a:t>The typical workflow of a CBA process?</a:t>
            </a:r>
            <a:endParaRPr lang="en-US" dirty="0" smtClean="0"/>
          </a:p>
          <a:p>
            <a:pPr lvl="1"/>
            <a:r>
              <a:rPr lang="en-US" dirty="0" smtClean="0"/>
              <a:t> Establish the decision context. What are the aims of the MCA? </a:t>
            </a:r>
          </a:p>
          <a:p>
            <a:pPr lvl="1"/>
            <a:r>
              <a:rPr lang="en-US" dirty="0" smtClean="0"/>
              <a:t>Identify the objectives and criteria that reflect the value associated with the consequences of each option.</a:t>
            </a:r>
          </a:p>
          <a:p>
            <a:pPr lvl="1"/>
            <a:r>
              <a:rPr lang="en-US" dirty="0" smtClean="0"/>
              <a:t>Generate the Scenarios (or options).</a:t>
            </a:r>
          </a:p>
          <a:p>
            <a:pPr lvl="1"/>
            <a:r>
              <a:rPr lang="en-US" dirty="0" smtClean="0"/>
              <a:t>Evaluate the performance of each option against the criteria. </a:t>
            </a:r>
          </a:p>
          <a:p>
            <a:pPr lvl="1"/>
            <a:r>
              <a:rPr lang="en-US" dirty="0" smtClean="0"/>
              <a:t>‘Weighting’. Assign weights for each of the criteria to reflect their relative importance to the decision. </a:t>
            </a:r>
          </a:p>
          <a:p>
            <a:pPr lvl="1"/>
            <a:r>
              <a:rPr lang="en-US" dirty="0" smtClean="0"/>
              <a:t>Combine the weights and scores for each of the options to derive and overall value.</a:t>
            </a:r>
          </a:p>
          <a:p>
            <a:pPr lvl="1"/>
            <a:r>
              <a:rPr lang="en-US" dirty="0" smtClean="0"/>
              <a:t>Examine the results and conduct a sensitivity analysis of the results to changes in scores or weights.</a:t>
            </a:r>
          </a:p>
          <a:p>
            <a:pPr lvl="1"/>
            <a:r>
              <a:rPr lang="en-US" dirty="0" smtClean="0"/>
              <a:t>Select acceptable scenario/option.  </a:t>
            </a:r>
          </a:p>
        </p:txBody>
      </p:sp>
      <p:grpSp>
        <p:nvGrpSpPr>
          <p:cNvPr id="3" name="Group 9"/>
          <p:cNvGrpSpPr/>
          <p:nvPr/>
        </p:nvGrpSpPr>
        <p:grpSpPr>
          <a:xfrm>
            <a:off x="533400" y="1981200"/>
            <a:ext cx="458788" cy="4038600"/>
            <a:chOff x="533400" y="2362200"/>
            <a:chExt cx="458788" cy="2971800"/>
          </a:xfrm>
        </p:grpSpPr>
        <p:sp>
          <p:nvSpPr>
            <p:cNvPr id="5" name="Oval 4"/>
            <p:cNvSpPr/>
            <p:nvPr/>
          </p:nvSpPr>
          <p:spPr>
            <a:xfrm>
              <a:off x="533400" y="2362200"/>
              <a:ext cx="457200" cy="29718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5" idx="6"/>
            </p:cNvCxnSpPr>
            <p:nvPr/>
          </p:nvCxnSpPr>
          <p:spPr>
            <a:xfrm>
              <a:off x="990600" y="3848100"/>
              <a:ext cx="1588" cy="114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rot="10800000">
              <a:off x="533400" y="3733800"/>
              <a:ext cx="1588" cy="114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anim calcmode="lin" valueType="num">
                                      <p:cBhvr additive="base">
                                        <p:cTn id="55" dur="5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3"/>
                                        </p:tgtEl>
                                        <p:attrNameLst>
                                          <p:attrName>style.visibility</p:attrName>
                                        </p:attrNameLst>
                                      </p:cBhvr>
                                      <p:to>
                                        <p:strVal val="visible"/>
                                      </p:to>
                                    </p:set>
                                    <p:anim calcmode="lin" valueType="num">
                                      <p:cBhvr additive="base">
                                        <p:cTn id="61" dur="500" fill="hold"/>
                                        <p:tgtEl>
                                          <p:spTgt spid="3"/>
                                        </p:tgtEl>
                                        <p:attrNameLst>
                                          <p:attrName>ppt_x</p:attrName>
                                        </p:attrNameLst>
                                      </p:cBhvr>
                                      <p:tavLst>
                                        <p:tav tm="0">
                                          <p:val>
                                            <p:strVal val="0-#ppt_w/2"/>
                                          </p:val>
                                        </p:tav>
                                        <p:tav tm="100000">
                                          <p:val>
                                            <p:strVal val="#ppt_x"/>
                                          </p:val>
                                        </p:tav>
                                      </p:tavLst>
                                    </p:anim>
                                    <p:anim calcmode="lin" valueType="num">
                                      <p:cBhvr additive="base">
                                        <p:cTn id="6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11</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The typical workflow of a MCA process in the DSS?</a:t>
            </a:r>
            <a:endParaRPr lang="en-US" dirty="0" smtClean="0"/>
          </a:p>
          <a:p>
            <a:pPr lvl="1"/>
            <a:r>
              <a:rPr lang="en-US" dirty="0" smtClean="0"/>
              <a:t> Create Models</a:t>
            </a:r>
          </a:p>
          <a:p>
            <a:pPr lvl="1"/>
            <a:r>
              <a:rPr lang="en-US" dirty="0" smtClean="0"/>
              <a:t>Define Scenarios for the Models</a:t>
            </a:r>
          </a:p>
          <a:p>
            <a:pPr lvl="1"/>
            <a:r>
              <a:rPr lang="en-US" dirty="0" smtClean="0"/>
              <a:t>Define Indicators for model outputs</a:t>
            </a:r>
          </a:p>
          <a:p>
            <a:pPr lvl="1"/>
            <a:r>
              <a:rPr lang="en-US" dirty="0" smtClean="0"/>
              <a:t>Run (at least one) simulation per scenario</a:t>
            </a:r>
          </a:p>
          <a:p>
            <a:pPr lvl="1"/>
            <a:r>
              <a:rPr lang="en-US" dirty="0" smtClean="0"/>
              <a:t>Review the evaluated indicators </a:t>
            </a:r>
          </a:p>
          <a:p>
            <a:pPr lvl="1"/>
            <a:r>
              <a:rPr lang="en-US" dirty="0" smtClean="0"/>
              <a:t>Create an MCA Setup</a:t>
            </a:r>
          </a:p>
          <a:p>
            <a:pPr lvl="1"/>
            <a:r>
              <a:rPr lang="en-US" dirty="0" smtClean="0"/>
              <a:t>Create one or more MCA Sessions </a:t>
            </a:r>
          </a:p>
          <a:p>
            <a:pPr lvl="1"/>
            <a:r>
              <a:rPr lang="en-US" dirty="0" smtClean="0"/>
              <a:t>Create an MCA Session Comparison</a:t>
            </a:r>
          </a:p>
          <a:p>
            <a:pPr lvl="1"/>
            <a:endParaRPr lang="en-US" dirty="0" smtClean="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anim calcmode="lin" valueType="num">
                                      <p:cBhvr additive="base">
                                        <p:cTn id="55" dur="5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12</a:t>
            </a:fld>
            <a:endParaRPr lang="en-US" dirty="0"/>
          </a:p>
        </p:txBody>
      </p:sp>
      <p:sp>
        <p:nvSpPr>
          <p:cNvPr id="14" name="Content Placeholder 13"/>
          <p:cNvSpPr>
            <a:spLocks noGrp="1"/>
          </p:cNvSpPr>
          <p:nvPr>
            <p:ph idx="1"/>
          </p:nvPr>
        </p:nvSpPr>
        <p:spPr>
          <a:xfrm>
            <a:off x="228600" y="1066800"/>
            <a:ext cx="8458200" cy="5257800"/>
          </a:xfrm>
        </p:spPr>
        <p:txBody>
          <a:bodyPr>
            <a:normAutofit fontScale="92500" lnSpcReduction="20000"/>
          </a:bodyPr>
          <a:lstStyle/>
          <a:p>
            <a:r>
              <a:rPr lang="en-US" b="1" dirty="0" smtClean="0"/>
              <a:t>What are the MCA pre-requisites in the DSS?</a:t>
            </a:r>
            <a:endParaRPr lang="en-US" dirty="0" smtClean="0"/>
          </a:p>
          <a:p>
            <a:pPr lvl="1"/>
            <a:r>
              <a:rPr lang="en-US" dirty="0" smtClean="0"/>
              <a:t>A model setup or more is created for the problem to be analyzed.</a:t>
            </a:r>
          </a:p>
          <a:p>
            <a:pPr lvl="1"/>
            <a:r>
              <a:rPr lang="en-US" dirty="0" smtClean="0"/>
              <a:t>The created model setup(s) is registered within the DSS.</a:t>
            </a:r>
          </a:p>
          <a:p>
            <a:pPr lvl="1"/>
            <a:r>
              <a:rPr lang="en-US" dirty="0" smtClean="0"/>
              <a:t>Indicators that will be used in the MCA are defined for each model setup.  </a:t>
            </a:r>
          </a:p>
          <a:p>
            <a:pPr lvl="1"/>
            <a:r>
              <a:rPr lang="en-US" dirty="0" smtClean="0"/>
              <a:t>Two or more scenarios are created for the registered model(s) either for one setup or several setups</a:t>
            </a:r>
          </a:p>
          <a:p>
            <a:pPr lvl="1"/>
            <a:r>
              <a:rPr lang="en-US" dirty="0" smtClean="0"/>
              <a:t>At least one simulation is run successfully for each of the above scenarios and the values of the indicators are calculated (i.e. scripts required are written and working), reviewed, and error free.</a:t>
            </a:r>
          </a:p>
          <a:p>
            <a:pPr lvl="1"/>
            <a:r>
              <a:rPr lang="en-US" dirty="0" smtClean="0"/>
              <a:t>Criteria to evaluate different options have been decided as well as the normalization and weighting methods to be used. For each criterion, the algorithm for calculation and the desired direction of improvement (i.e. whether higher values or lower values are better off) have been decided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The Analysis Manager </a:t>
            </a:r>
            <a:r>
              <a:rPr lang="en-US" sz="9600" dirty="0" smtClean="0"/>
              <a:t>Basics </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Analysis Manager basics - Components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14</a:t>
            </a:fld>
            <a:endParaRPr lang="en-US" dirty="0"/>
          </a:p>
        </p:txBody>
      </p:sp>
      <p:sp>
        <p:nvSpPr>
          <p:cNvPr id="14" name="Content Placeholder 13"/>
          <p:cNvSpPr>
            <a:spLocks noGrp="1"/>
          </p:cNvSpPr>
          <p:nvPr>
            <p:ph idx="1"/>
          </p:nvPr>
        </p:nvSpPr>
        <p:spPr>
          <a:xfrm>
            <a:off x="228600" y="1066800"/>
            <a:ext cx="3886200" cy="5257800"/>
          </a:xfrm>
        </p:spPr>
        <p:txBody>
          <a:bodyPr>
            <a:normAutofit/>
          </a:bodyPr>
          <a:lstStyle/>
          <a:p>
            <a:pPr>
              <a:lnSpc>
                <a:spcPct val="200000"/>
              </a:lnSpc>
            </a:pPr>
            <a:r>
              <a:rPr lang="en-US" dirty="0" smtClean="0"/>
              <a:t>The Analysis Explorer</a:t>
            </a:r>
          </a:p>
          <a:p>
            <a:pPr>
              <a:lnSpc>
                <a:spcPct val="200000"/>
              </a:lnSpc>
            </a:pPr>
            <a:r>
              <a:rPr lang="en-US" dirty="0" smtClean="0"/>
              <a:t>The data view.</a:t>
            </a:r>
          </a:p>
          <a:p>
            <a:pPr>
              <a:lnSpc>
                <a:spcPct val="200000"/>
              </a:lnSpc>
            </a:pPr>
            <a:r>
              <a:rPr lang="en-US" dirty="0" smtClean="0"/>
              <a:t>Tools Explorer window</a:t>
            </a:r>
          </a:p>
          <a:p>
            <a:pPr>
              <a:lnSpc>
                <a:spcPct val="200000"/>
              </a:lnSpc>
            </a:pPr>
            <a:r>
              <a:rPr lang="en-US" dirty="0" smtClean="0"/>
              <a:t>The Properties Window.</a:t>
            </a:r>
          </a:p>
          <a:p>
            <a:pPr>
              <a:lnSpc>
                <a:spcPct val="200000"/>
              </a:lnSpc>
              <a:buNone/>
            </a:pPr>
            <a:endParaRPr lang="en-US" dirty="0" smtClean="0"/>
          </a:p>
          <a:p>
            <a:pPr>
              <a:lnSpc>
                <a:spcPct val="200000"/>
              </a:lnSpc>
            </a:pP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4267200" y="990600"/>
            <a:ext cx="2171700" cy="473392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4000500" y="1371600"/>
            <a:ext cx="5143500" cy="47339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cstate="print"/>
          <a:srcRect/>
          <a:stretch>
            <a:fillRect/>
          </a:stretch>
        </p:blipFill>
        <p:spPr bwMode="auto">
          <a:xfrm>
            <a:off x="5562600" y="4038600"/>
            <a:ext cx="2352675" cy="23622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cstate="print"/>
          <a:srcRect/>
          <a:stretch>
            <a:fillRect/>
          </a:stretch>
        </p:blipFill>
        <p:spPr bwMode="auto">
          <a:xfrm>
            <a:off x="4343400" y="3200400"/>
            <a:ext cx="2362200" cy="2343150"/>
          </a:xfrm>
          <a:prstGeom prst="rect">
            <a:avLst/>
          </a:prstGeom>
          <a:noFill/>
          <a:ln w="9525">
            <a:noFill/>
            <a:miter lim="800000"/>
            <a:headEnd/>
            <a:tailEnd/>
          </a:ln>
          <a:effectLst/>
        </p:spPr>
      </p:pic>
      <p:pic>
        <p:nvPicPr>
          <p:cNvPr id="9" name="Picture 8"/>
          <p:cNvPicPr/>
          <p:nvPr/>
        </p:nvPicPr>
        <p:blipFill>
          <a:blip r:embed="rId6" cstate="print"/>
          <a:srcRect/>
          <a:stretch>
            <a:fillRect/>
          </a:stretch>
        </p:blipFill>
        <p:spPr bwMode="auto">
          <a:xfrm>
            <a:off x="140017" y="1071959"/>
            <a:ext cx="8863965" cy="4714082"/>
          </a:xfrm>
          <a:prstGeom prst="rect">
            <a:avLst/>
          </a:prstGeom>
          <a:noFill/>
          <a:ln w="9525">
            <a:noFill/>
            <a:miter lim="800000"/>
            <a:headEnd/>
            <a:tailEnd/>
          </a:ln>
        </p:spPr>
      </p:pic>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anim calcmode="lin" valueType="num">
                                      <p:cBhvr additive="base">
                                        <p:cTn id="1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additive="base">
                                        <p:cTn id="21" dur="500" fill="hold"/>
                                        <p:tgtEl>
                                          <p:spTgt spid="1027"/>
                                        </p:tgtEl>
                                        <p:attrNameLst>
                                          <p:attrName>ppt_x</p:attrName>
                                        </p:attrNameLst>
                                      </p:cBhvr>
                                      <p:tavLst>
                                        <p:tav tm="0">
                                          <p:val>
                                            <p:strVal val="#ppt_x"/>
                                          </p:val>
                                        </p:tav>
                                        <p:tav tm="100000">
                                          <p:val>
                                            <p:strVal val="#ppt_x"/>
                                          </p:val>
                                        </p:tav>
                                      </p:tavLst>
                                    </p:anim>
                                    <p:anim calcmode="lin" valueType="num">
                                      <p:cBhvr additive="base">
                                        <p:cTn id="22" dur="500" fill="hold"/>
                                        <p:tgtEl>
                                          <p:spTgt spid="1027"/>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7"/>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
                                            <p:txEl>
                                              <p:pRg st="2" end="2"/>
                                            </p:txEl>
                                          </p:spTgt>
                                        </p:tgtEl>
                                        <p:attrNameLst>
                                          <p:attrName>style.visibility</p:attrName>
                                        </p:attrNameLst>
                                      </p:cBhvr>
                                      <p:to>
                                        <p:strVal val="visible"/>
                                      </p:to>
                                    </p:set>
                                    <p:anim calcmode="lin" valueType="num">
                                      <p:cBhvr additive="base">
                                        <p:cTn id="27"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4">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9"/>
                                        </p:tgtEl>
                                        <p:attrNameLst>
                                          <p:attrName>style.visibility</p:attrName>
                                        </p:attrNameLst>
                                      </p:cBhvr>
                                      <p:to>
                                        <p:strVal val="visible"/>
                                      </p:to>
                                    </p:set>
                                    <p:anim calcmode="lin" valueType="num">
                                      <p:cBhvr additive="base">
                                        <p:cTn id="31" dur="500" fill="hold"/>
                                        <p:tgtEl>
                                          <p:spTgt spid="1029"/>
                                        </p:tgtEl>
                                        <p:attrNameLst>
                                          <p:attrName>ppt_x</p:attrName>
                                        </p:attrNameLst>
                                      </p:cBhvr>
                                      <p:tavLst>
                                        <p:tav tm="0">
                                          <p:val>
                                            <p:strVal val="#ppt_x"/>
                                          </p:val>
                                        </p:tav>
                                        <p:tav tm="100000">
                                          <p:val>
                                            <p:strVal val="#ppt_x"/>
                                          </p:val>
                                        </p:tav>
                                      </p:tavLst>
                                    </p:anim>
                                    <p:anim calcmode="lin" valueType="num">
                                      <p:cBhvr additive="base">
                                        <p:cTn id="32" dur="500" fill="hold"/>
                                        <p:tgtEl>
                                          <p:spTgt spid="1029"/>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9"/>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anim calcmode="lin" valueType="num">
                                      <p:cBhvr additive="base">
                                        <p:cTn id="37"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3" end="3"/>
                                            </p:txEl>
                                          </p:spTgt>
                                        </p:tgtEl>
                                        <p:attrNameLst>
                                          <p:attrName>ppt_y</p:attrName>
                                        </p:attrNameLst>
                                      </p:cBhvr>
                                      <p:tavLst>
                                        <p:tav tm="0">
                                          <p:val>
                                            <p:strVal val="#ppt_y"/>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8"/>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Review Questions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15</a:t>
            </a:fld>
            <a:endParaRPr lang="en-US" dirty="0"/>
          </a:p>
        </p:txBody>
      </p:sp>
      <p:sp>
        <p:nvSpPr>
          <p:cNvPr id="14" name="Content Placeholder 13"/>
          <p:cNvSpPr>
            <a:spLocks noGrp="1"/>
          </p:cNvSpPr>
          <p:nvPr>
            <p:ph idx="1"/>
          </p:nvPr>
        </p:nvSpPr>
        <p:spPr>
          <a:xfrm>
            <a:off x="228600" y="1066800"/>
            <a:ext cx="8458200" cy="5257800"/>
          </a:xfrm>
        </p:spPr>
        <p:txBody>
          <a:bodyPr>
            <a:normAutofit fontScale="92500" lnSpcReduction="10000"/>
          </a:bodyPr>
          <a:lstStyle/>
          <a:p>
            <a:r>
              <a:rPr lang="en-US" dirty="0" smtClean="0"/>
              <a:t>Exercise 1: Activating the Analysis Manager</a:t>
            </a:r>
          </a:p>
          <a:p>
            <a:r>
              <a:rPr lang="en-US" dirty="0" smtClean="0"/>
              <a:t>Exercise 2: Adding a ‘user defined’ group</a:t>
            </a:r>
          </a:p>
          <a:p>
            <a:endParaRPr lang="en-US" dirty="0" smtClean="0"/>
          </a:p>
          <a:p>
            <a:endParaRPr lang="en-US" dirty="0" smtClean="0"/>
          </a:p>
          <a:p>
            <a:r>
              <a:rPr lang="en-US" dirty="0" smtClean="0"/>
              <a:t>Question 1: What is meant by CBA and MCA?</a:t>
            </a:r>
          </a:p>
          <a:p>
            <a:pPr lvl="0"/>
            <a:r>
              <a:rPr lang="en-US" dirty="0" smtClean="0"/>
              <a:t>Question 2: Describe the process of undertaking a CBA in the DSS?</a:t>
            </a:r>
          </a:p>
          <a:p>
            <a:pPr lvl="0"/>
            <a:r>
              <a:rPr lang="en-US" dirty="0" smtClean="0"/>
              <a:t>Question 3: Describe the process of undertaking an MCA in the DSS?</a:t>
            </a:r>
          </a:p>
          <a:p>
            <a:pPr lvl="0"/>
            <a:r>
              <a:rPr lang="en-US" dirty="0" smtClean="0"/>
              <a:t>Question 4: What are the CBA pre-requisites?</a:t>
            </a:r>
          </a:p>
          <a:p>
            <a:pPr lvl="0"/>
            <a:r>
              <a:rPr lang="en-US" dirty="0" smtClean="0"/>
              <a:t>Question 5: What are the MCA pre-requisites?</a:t>
            </a:r>
          </a:p>
          <a:p>
            <a:r>
              <a:rPr lang="en-US" dirty="0" smtClean="0"/>
              <a:t>Question 6: Layers are viewed in map and a table windows by default when opened in the DSS. (True/False)</a:t>
            </a:r>
          </a:p>
          <a:p>
            <a:endParaRPr lang="en-US" dirty="0" smtClean="0"/>
          </a:p>
          <a:p>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CBA Setup</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17</a:t>
            </a:fld>
            <a:endParaRPr lang="en-US" dirty="0"/>
          </a:p>
        </p:txBody>
      </p:sp>
      <p:sp>
        <p:nvSpPr>
          <p:cNvPr id="5" name="Content Placeholder 4"/>
          <p:cNvSpPr>
            <a:spLocks noGrp="1"/>
          </p:cNvSpPr>
          <p:nvPr>
            <p:ph idx="1"/>
          </p:nvPr>
        </p:nvSpPr>
        <p:spPr>
          <a:xfrm>
            <a:off x="228600" y="1066800"/>
            <a:ext cx="8305800" cy="5257800"/>
          </a:xfrm>
        </p:spPr>
        <p:txBody>
          <a:bodyPr>
            <a:normAutofit/>
          </a:bodyPr>
          <a:lstStyle/>
          <a:p>
            <a:r>
              <a:rPr lang="en-US" sz="2800" dirty="0" smtClean="0"/>
              <a:t>In a CBA setup within the DSS, you define the following:</a:t>
            </a:r>
          </a:p>
          <a:p>
            <a:pPr lvl="1"/>
            <a:r>
              <a:rPr lang="en-US" sz="2700" dirty="0" smtClean="0"/>
              <a:t>Evaluation Period </a:t>
            </a:r>
          </a:p>
          <a:p>
            <a:pPr lvl="1"/>
            <a:r>
              <a:rPr lang="en-US" sz="2700" dirty="0" smtClean="0"/>
              <a:t>Monetary Units</a:t>
            </a:r>
          </a:p>
          <a:p>
            <a:pPr lvl="1"/>
            <a:r>
              <a:rPr lang="en-US" sz="2700" dirty="0" smtClean="0"/>
              <a:t>Scenario</a:t>
            </a:r>
          </a:p>
          <a:p>
            <a:pPr lvl="1"/>
            <a:r>
              <a:rPr lang="en-US" sz="2700" dirty="0" smtClean="0"/>
              <a:t>The costs and benefits data of the scenario measures with their discount rates and units</a:t>
            </a:r>
          </a:p>
          <a:p>
            <a:pPr lvl="1"/>
            <a:r>
              <a:rPr lang="en-US" sz="2700" dirty="0" smtClean="0"/>
              <a:t>Funding and benefits minimum data of the scenario measures with their discount rates and units (optional). </a:t>
            </a:r>
          </a:p>
          <a:p>
            <a:pPr lvl="1"/>
            <a:r>
              <a:rPr lang="en-US" sz="2700" dirty="0" smtClean="0"/>
              <a:t>Conversion factors.</a:t>
            </a:r>
            <a:endParaRPr lang="en-US" sz="2700"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CBA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18</a:t>
            </a:fld>
            <a:endParaRPr lang="en-US" dirty="0"/>
          </a:p>
        </p:txBody>
      </p:sp>
      <p:sp>
        <p:nvSpPr>
          <p:cNvPr id="5" name="Content Placeholder 4"/>
          <p:cNvSpPr>
            <a:spLocks noGrp="1"/>
          </p:cNvSpPr>
          <p:nvPr>
            <p:ph idx="1"/>
          </p:nvPr>
        </p:nvSpPr>
        <p:spPr>
          <a:xfrm>
            <a:off x="228600" y="1066800"/>
            <a:ext cx="8305800" cy="533400"/>
          </a:xfrm>
        </p:spPr>
        <p:txBody>
          <a:bodyPr>
            <a:normAutofit/>
          </a:bodyPr>
          <a:lstStyle/>
          <a:p>
            <a:r>
              <a:rPr lang="en-US" sz="2700" dirty="0" smtClean="0"/>
              <a:t>The CBA setup window components.</a:t>
            </a:r>
            <a:endParaRPr lang="en-US" sz="2700" dirty="0"/>
          </a:p>
        </p:txBody>
      </p:sp>
      <p:pic>
        <p:nvPicPr>
          <p:cNvPr id="7" name="Picture 6"/>
          <p:cNvPicPr/>
          <p:nvPr/>
        </p:nvPicPr>
        <p:blipFill>
          <a:blip r:embed="rId2" cstate="print"/>
          <a:srcRect/>
          <a:stretch>
            <a:fillRect/>
          </a:stretch>
        </p:blipFill>
        <p:spPr bwMode="auto">
          <a:xfrm>
            <a:off x="838200" y="1752600"/>
            <a:ext cx="7086600" cy="4648200"/>
          </a:xfrm>
          <a:prstGeom prst="rect">
            <a:avLst/>
          </a:prstGeom>
          <a:noFill/>
          <a:ln w="9525">
            <a:noFill/>
            <a:miter lim="800000"/>
            <a:headEnd/>
            <a:tailEnd/>
          </a:ln>
        </p:spPr>
      </p:pic>
      <p:sp>
        <p:nvSpPr>
          <p:cNvPr id="8" name="Oval 7"/>
          <p:cNvSpPr/>
          <p:nvPr/>
        </p:nvSpPr>
        <p:spPr>
          <a:xfrm>
            <a:off x="1981200" y="4419600"/>
            <a:ext cx="1752600" cy="4572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85800" y="1676400"/>
            <a:ext cx="1905000" cy="5334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295400" y="5943600"/>
            <a:ext cx="3962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943600" y="1676400"/>
            <a:ext cx="20574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8" grpId="0" animBg="1"/>
      <p:bldP spid="9"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19</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pPr>
              <a:lnSpc>
                <a:spcPct val="150000"/>
              </a:lnSpc>
            </a:pPr>
            <a:r>
              <a:rPr lang="en-US" b="1" dirty="0" smtClean="0"/>
              <a:t>CBA Setup Terminology</a:t>
            </a:r>
            <a:endParaRPr lang="en-US" dirty="0" smtClean="0"/>
          </a:p>
          <a:p>
            <a:pPr lvl="1">
              <a:lnSpc>
                <a:spcPct val="150000"/>
              </a:lnSpc>
            </a:pPr>
            <a:r>
              <a:rPr lang="en-US" dirty="0" smtClean="0"/>
              <a:t>Discount Rate: The </a:t>
            </a:r>
            <a:r>
              <a:rPr lang="en-US" dirty="0" smtClean="0"/>
              <a:t>interest rate you could earn on your </a:t>
            </a:r>
            <a:r>
              <a:rPr lang="en-US" dirty="0" smtClean="0"/>
              <a:t>money</a:t>
            </a:r>
            <a:endParaRPr lang="en-US" dirty="0" smtClean="0"/>
          </a:p>
          <a:p>
            <a:pPr lvl="1">
              <a:lnSpc>
                <a:spcPct val="150000"/>
              </a:lnSpc>
            </a:pPr>
            <a:r>
              <a:rPr lang="en-US" dirty="0" smtClean="0"/>
              <a:t>Present Value: Value </a:t>
            </a:r>
            <a:r>
              <a:rPr lang="en-US" dirty="0" smtClean="0"/>
              <a:t>on a given date of a payment or series of payments made at other times. </a:t>
            </a:r>
          </a:p>
          <a:p>
            <a:pPr lvl="1">
              <a:lnSpc>
                <a:spcPct val="150000"/>
              </a:lnSpc>
            </a:pPr>
            <a:r>
              <a:rPr lang="en-US" dirty="0" smtClean="0"/>
              <a:t>Break </a:t>
            </a:r>
            <a:r>
              <a:rPr lang="en-US" dirty="0" smtClean="0"/>
              <a:t>Even </a:t>
            </a:r>
            <a:r>
              <a:rPr lang="en-US" dirty="0" smtClean="0"/>
              <a:t>Year :Year </a:t>
            </a:r>
            <a:r>
              <a:rPr lang="en-US" dirty="0" smtClean="0"/>
              <a:t>at which aggregate benefits balance or exceed aggregate costs.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t>
            </a:r>
            <a:r>
              <a:rPr lang="en-US" dirty="0" smtClean="0"/>
              <a:t>will you </a:t>
            </a:r>
            <a:r>
              <a:rPr lang="en-US" dirty="0" smtClean="0"/>
              <a:t>learn in this </a:t>
            </a:r>
            <a:r>
              <a:rPr lang="en-US" dirty="0" smtClean="0"/>
              <a:t>module?</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pPr>
              <a:lnSpc>
                <a:spcPct val="150000"/>
              </a:lnSpc>
            </a:pPr>
            <a:r>
              <a:rPr lang="en-US" dirty="0" smtClean="0"/>
              <a:t>This module Introduces you to </a:t>
            </a:r>
          </a:p>
          <a:p>
            <a:pPr lvl="1">
              <a:lnSpc>
                <a:spcPct val="150000"/>
              </a:lnSpc>
            </a:pPr>
            <a:r>
              <a:rPr lang="en-US" dirty="0" smtClean="0"/>
              <a:t>MCA and CBA concepts. </a:t>
            </a:r>
          </a:p>
          <a:p>
            <a:pPr lvl="1">
              <a:lnSpc>
                <a:spcPct val="150000"/>
              </a:lnSpc>
            </a:pPr>
            <a:r>
              <a:rPr lang="en-US" dirty="0" smtClean="0"/>
              <a:t>Analysis Manager basics.     </a:t>
            </a:r>
          </a:p>
          <a:p>
            <a:pPr lvl="1">
              <a:lnSpc>
                <a:spcPct val="150000"/>
              </a:lnSpc>
            </a:pPr>
            <a:r>
              <a:rPr lang="en-US" dirty="0" smtClean="0"/>
              <a:t>CBA setup</a:t>
            </a:r>
          </a:p>
          <a:p>
            <a:pPr lvl="1">
              <a:lnSpc>
                <a:spcPct val="150000"/>
              </a:lnSpc>
            </a:pPr>
            <a:r>
              <a:rPr lang="en-US" dirty="0" smtClean="0"/>
              <a:t>CBA sessions and comparisons</a:t>
            </a:r>
          </a:p>
          <a:p>
            <a:pPr lvl="1">
              <a:lnSpc>
                <a:spcPct val="150000"/>
              </a:lnSpc>
            </a:pPr>
            <a:r>
              <a:rPr lang="en-US" dirty="0" smtClean="0"/>
              <a:t>MCA setup</a:t>
            </a:r>
          </a:p>
          <a:p>
            <a:pPr lvl="1">
              <a:lnSpc>
                <a:spcPct val="150000"/>
              </a:lnSpc>
            </a:pPr>
            <a:r>
              <a:rPr lang="en-US" dirty="0" smtClean="0"/>
              <a:t>MCA sessions and comparisons</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Review Questions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20</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dirty="0" smtClean="0"/>
              <a:t>Exercise 1: Creating a CBA setup</a:t>
            </a:r>
          </a:p>
          <a:p>
            <a:endParaRPr lang="en-US" dirty="0" smtClean="0"/>
          </a:p>
          <a:p>
            <a:endParaRPr lang="en-US" dirty="0" smtClean="0"/>
          </a:p>
          <a:p>
            <a:endParaRPr lang="en-US" dirty="0" smtClean="0"/>
          </a:p>
          <a:p>
            <a:endParaRPr lang="en-US" dirty="0" smtClean="0"/>
          </a:p>
          <a:p>
            <a:endParaRPr lang="en-US" dirty="0" smtClean="0"/>
          </a:p>
          <a:p>
            <a:r>
              <a:rPr lang="en-US" dirty="0" smtClean="0"/>
              <a:t>Question 1 : What is a CBA setup in the DSS?</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CBA Sessions and </a:t>
            </a:r>
            <a:r>
              <a:rPr lang="en-US" sz="9600" dirty="0" smtClean="0"/>
              <a:t>Comparison</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22</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 CBA session?</a:t>
            </a:r>
          </a:p>
          <a:p>
            <a:pPr lvl="1"/>
            <a:r>
              <a:rPr lang="en-US" dirty="0" smtClean="0"/>
              <a:t>A CBA Session is created based upon a CBA setup. </a:t>
            </a:r>
          </a:p>
          <a:p>
            <a:pPr lvl="1"/>
            <a:r>
              <a:rPr lang="en-US" dirty="0" smtClean="0"/>
              <a:t>It includes the information of the CBA Setup but you can vary certain properties of CBA items such as the discount rates to check the viability of a scenario under different conditions. </a:t>
            </a:r>
          </a:p>
          <a:p>
            <a:pPr lvl="1"/>
            <a:r>
              <a:rPr lang="en-US" dirty="0" smtClean="0"/>
              <a:t>In the DSS, one CBA Setup can include several CBA Sessions but once a CBA Session is created under a CBA setup, the setup cannot be edited anymore unless all its CBA sessions are deleted. </a:t>
            </a:r>
          </a:p>
          <a:p>
            <a:pPr lvl="1"/>
            <a:r>
              <a:rPr lang="en-US" dirty="0" smtClean="0"/>
              <a:t>In a session, the CBA metrics are summarized</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23</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CBA session summary?</a:t>
            </a:r>
          </a:p>
        </p:txBody>
      </p:sp>
      <p:pic>
        <p:nvPicPr>
          <p:cNvPr id="5" name="Picture 4"/>
          <p:cNvPicPr>
            <a:picLocks noChangeAspect="1"/>
          </p:cNvPicPr>
          <p:nvPr/>
        </p:nvPicPr>
        <p:blipFill>
          <a:blip r:embed="rId2" cstate="print"/>
          <a:srcRect/>
          <a:stretch>
            <a:fillRect/>
          </a:stretch>
        </p:blipFill>
        <p:spPr bwMode="auto">
          <a:xfrm>
            <a:off x="152400" y="2286000"/>
            <a:ext cx="8858250" cy="4191000"/>
          </a:xfrm>
          <a:prstGeom prst="rect">
            <a:avLst/>
          </a:prstGeom>
          <a:noFill/>
          <a:ln w="9525">
            <a:noFill/>
            <a:miter lim="800000"/>
            <a:headEnd/>
            <a:tailEnd/>
          </a:ln>
        </p:spPr>
      </p:pic>
      <p:grpSp>
        <p:nvGrpSpPr>
          <p:cNvPr id="15" name="Group 14"/>
          <p:cNvGrpSpPr/>
          <p:nvPr/>
        </p:nvGrpSpPr>
        <p:grpSpPr>
          <a:xfrm>
            <a:off x="1371600" y="1752600"/>
            <a:ext cx="1295400" cy="2895600"/>
            <a:chOff x="1371600" y="1752600"/>
            <a:chExt cx="1295400" cy="2895600"/>
          </a:xfrm>
        </p:grpSpPr>
        <p:sp>
          <p:nvSpPr>
            <p:cNvPr id="6" name="Rectangle 5"/>
            <p:cNvSpPr/>
            <p:nvPr/>
          </p:nvSpPr>
          <p:spPr>
            <a:xfrm>
              <a:off x="1447800" y="2895600"/>
              <a:ext cx="1219200" cy="1752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371600" y="1752600"/>
              <a:ext cx="1274773" cy="369332"/>
            </a:xfrm>
            <a:prstGeom prst="rect">
              <a:avLst/>
            </a:prstGeom>
            <a:noFill/>
          </p:spPr>
          <p:txBody>
            <a:bodyPr wrap="none" rtlCol="0">
              <a:spAutoFit/>
            </a:bodyPr>
            <a:lstStyle/>
            <a:p>
              <a:r>
                <a:rPr lang="en-US" dirty="0" smtClean="0"/>
                <a:t>Total costs</a:t>
              </a:r>
              <a:endParaRPr lang="en-US" dirty="0"/>
            </a:p>
          </p:txBody>
        </p:sp>
      </p:grpSp>
      <p:grpSp>
        <p:nvGrpSpPr>
          <p:cNvPr id="16" name="Group 15"/>
          <p:cNvGrpSpPr/>
          <p:nvPr/>
        </p:nvGrpSpPr>
        <p:grpSpPr>
          <a:xfrm>
            <a:off x="2209800" y="1752600"/>
            <a:ext cx="1569725" cy="2895600"/>
            <a:chOff x="2209800" y="1752600"/>
            <a:chExt cx="1569725" cy="2895600"/>
          </a:xfrm>
        </p:grpSpPr>
        <p:sp>
          <p:nvSpPr>
            <p:cNvPr id="8" name="TextBox 7"/>
            <p:cNvSpPr txBox="1"/>
            <p:nvPr/>
          </p:nvSpPr>
          <p:spPr>
            <a:xfrm>
              <a:off x="2209800" y="1752600"/>
              <a:ext cx="1569725" cy="369332"/>
            </a:xfrm>
            <a:prstGeom prst="rect">
              <a:avLst/>
            </a:prstGeom>
            <a:noFill/>
          </p:spPr>
          <p:txBody>
            <a:bodyPr wrap="none" rtlCol="0">
              <a:spAutoFit/>
            </a:bodyPr>
            <a:lstStyle/>
            <a:p>
              <a:r>
                <a:rPr lang="en-US" dirty="0" smtClean="0"/>
                <a:t>Total Benefits</a:t>
              </a:r>
              <a:endParaRPr lang="en-US" dirty="0"/>
            </a:p>
          </p:txBody>
        </p:sp>
        <p:sp>
          <p:nvSpPr>
            <p:cNvPr id="9" name="Rectangle 8"/>
            <p:cNvSpPr/>
            <p:nvPr/>
          </p:nvSpPr>
          <p:spPr>
            <a:xfrm>
              <a:off x="2362200" y="2895600"/>
              <a:ext cx="1219200" cy="1752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3992875" y="1752600"/>
            <a:ext cx="1441420" cy="2895600"/>
            <a:chOff x="3992875" y="1752600"/>
            <a:chExt cx="1441420" cy="2895600"/>
          </a:xfrm>
        </p:grpSpPr>
        <p:sp>
          <p:nvSpPr>
            <p:cNvPr id="10" name="Rectangle 9"/>
            <p:cNvSpPr/>
            <p:nvPr/>
          </p:nvSpPr>
          <p:spPr>
            <a:xfrm>
              <a:off x="4191000" y="2895600"/>
              <a:ext cx="1219200" cy="1752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3992875" y="1752600"/>
              <a:ext cx="1441420" cy="369332"/>
            </a:xfrm>
            <a:prstGeom prst="rect">
              <a:avLst/>
            </a:prstGeom>
            <a:noFill/>
          </p:spPr>
          <p:txBody>
            <a:bodyPr wrap="none" rtlCol="0">
              <a:spAutoFit/>
            </a:bodyPr>
            <a:lstStyle/>
            <a:p>
              <a:r>
                <a:rPr lang="en-US" dirty="0" smtClean="0"/>
                <a:t>Net Benefits</a:t>
              </a:r>
              <a:endParaRPr lang="en-US" dirty="0"/>
            </a:p>
          </p:txBody>
        </p:sp>
      </p:grpSp>
      <p:grpSp>
        <p:nvGrpSpPr>
          <p:cNvPr id="18" name="Group 17"/>
          <p:cNvGrpSpPr/>
          <p:nvPr/>
        </p:nvGrpSpPr>
        <p:grpSpPr>
          <a:xfrm>
            <a:off x="4876800" y="4648200"/>
            <a:ext cx="1903406" cy="2209800"/>
            <a:chOff x="4876800" y="4648200"/>
            <a:chExt cx="1903406" cy="2209800"/>
          </a:xfrm>
        </p:grpSpPr>
        <p:sp>
          <p:nvSpPr>
            <p:cNvPr id="12" name="Rectangle 11"/>
            <p:cNvSpPr/>
            <p:nvPr/>
          </p:nvSpPr>
          <p:spPr>
            <a:xfrm>
              <a:off x="5181600" y="4648200"/>
              <a:ext cx="1219200" cy="1752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4876800" y="6488668"/>
              <a:ext cx="1903406" cy="369332"/>
            </a:xfrm>
            <a:prstGeom prst="rect">
              <a:avLst/>
            </a:prstGeom>
            <a:noFill/>
          </p:spPr>
          <p:txBody>
            <a:bodyPr wrap="none" rtlCol="0">
              <a:spAutoFit/>
            </a:bodyPr>
            <a:lstStyle/>
            <a:p>
              <a:r>
                <a:rPr lang="en-US" dirty="0" smtClean="0"/>
                <a:t>Break Even Year</a:t>
              </a:r>
              <a:endParaRPr lang="en-US" dirty="0"/>
            </a:p>
          </p:txBody>
        </p:sp>
      </p:grpSp>
      <p:grpSp>
        <p:nvGrpSpPr>
          <p:cNvPr id="19" name="Group 18"/>
          <p:cNvGrpSpPr/>
          <p:nvPr/>
        </p:nvGrpSpPr>
        <p:grpSpPr>
          <a:xfrm>
            <a:off x="6788180" y="1752600"/>
            <a:ext cx="1417325" cy="2895600"/>
            <a:chOff x="3992875" y="1752600"/>
            <a:chExt cx="1417325" cy="2895600"/>
          </a:xfrm>
        </p:grpSpPr>
        <p:sp>
          <p:nvSpPr>
            <p:cNvPr id="20" name="Rectangle 19"/>
            <p:cNvSpPr/>
            <p:nvPr/>
          </p:nvSpPr>
          <p:spPr>
            <a:xfrm>
              <a:off x="4191000" y="2895600"/>
              <a:ext cx="1219200" cy="17526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3992875" y="1752600"/>
              <a:ext cx="774571" cy="369332"/>
            </a:xfrm>
            <a:prstGeom prst="rect">
              <a:avLst/>
            </a:prstGeom>
            <a:noFill/>
          </p:spPr>
          <p:txBody>
            <a:bodyPr wrap="none" rtlCol="0">
              <a:spAutoFit/>
            </a:bodyPr>
            <a:lstStyle/>
            <a:p>
              <a:r>
                <a:rPr lang="en-US" dirty="0" smtClean="0"/>
                <a:t>MIRR</a:t>
              </a:r>
              <a:endParaRPr lang="en-US" dirty="0"/>
            </a:p>
          </p:txBody>
        </p:sp>
      </p:gr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0-#ppt_w/2"/>
                                          </p:val>
                                        </p:tav>
                                        <p:tav tm="100000">
                                          <p:val>
                                            <p:strVal val="#ppt_x"/>
                                          </p:val>
                                        </p:tav>
                                      </p:tavLst>
                                    </p:anim>
                                    <p:anim calcmode="lin" valueType="num">
                                      <p:cBhvr additive="base">
                                        <p:cTn id="18" dur="500" fill="hold"/>
                                        <p:tgtEl>
                                          <p:spTgt spid="1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0-#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24</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 CBA comparison?</a:t>
            </a:r>
          </a:p>
          <a:p>
            <a:pPr lvl="1">
              <a:lnSpc>
                <a:spcPct val="150000"/>
              </a:lnSpc>
            </a:pPr>
            <a:r>
              <a:rPr lang="en-US" dirty="0" smtClean="0"/>
              <a:t>In a CBA comparison, you can compare a number of CBA sessions. </a:t>
            </a:r>
          </a:p>
          <a:p>
            <a:pPr lvl="1">
              <a:lnSpc>
                <a:spcPct val="150000"/>
              </a:lnSpc>
            </a:pPr>
            <a:r>
              <a:rPr lang="en-US" dirty="0" smtClean="0"/>
              <a:t>These sessions can be under the same CBA setup or different setups. </a:t>
            </a:r>
          </a:p>
          <a:p>
            <a:pPr lvl="1">
              <a:lnSpc>
                <a:spcPct val="150000"/>
              </a:lnSpc>
            </a:pPr>
            <a:r>
              <a:rPr lang="en-US" dirty="0" smtClean="0"/>
              <a:t>A comparison is run using the 'Compare sessions' tool from the 'Tools' explorer.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7200" y="2819399"/>
            <a:ext cx="3505200" cy="4038601"/>
            <a:chOff x="457200" y="2819399"/>
            <a:chExt cx="3505200" cy="4038601"/>
          </a:xfrm>
        </p:grpSpPr>
        <p:pic>
          <p:nvPicPr>
            <p:cNvPr id="5" name="Picture 4"/>
            <p:cNvPicPr>
              <a:picLocks noChangeAspect="1"/>
            </p:cNvPicPr>
            <p:nvPr/>
          </p:nvPicPr>
          <p:blipFill>
            <a:blip r:embed="rId2" cstate="print"/>
            <a:srcRect/>
            <a:stretch>
              <a:fillRect/>
            </a:stretch>
          </p:blipFill>
          <p:spPr bwMode="auto">
            <a:xfrm>
              <a:off x="457200" y="2819399"/>
              <a:ext cx="3505200" cy="3605349"/>
            </a:xfrm>
            <a:prstGeom prst="rect">
              <a:avLst/>
            </a:prstGeom>
            <a:noFill/>
            <a:ln w="9525">
              <a:noFill/>
              <a:miter lim="800000"/>
              <a:headEnd/>
              <a:tailEnd/>
            </a:ln>
          </p:spPr>
        </p:pic>
        <p:sp>
          <p:nvSpPr>
            <p:cNvPr id="10" name="TextBox 9"/>
            <p:cNvSpPr txBox="1"/>
            <p:nvPr/>
          </p:nvSpPr>
          <p:spPr>
            <a:xfrm>
              <a:off x="1066800" y="6488668"/>
              <a:ext cx="1441420" cy="369332"/>
            </a:xfrm>
            <a:prstGeom prst="rect">
              <a:avLst/>
            </a:prstGeom>
            <a:noFill/>
          </p:spPr>
          <p:txBody>
            <a:bodyPr wrap="none" rtlCol="0">
              <a:spAutoFit/>
            </a:bodyPr>
            <a:lstStyle/>
            <a:p>
              <a:r>
                <a:rPr lang="en-US" dirty="0" smtClean="0"/>
                <a:t>Net Benefits</a:t>
              </a:r>
              <a:endParaRPr lang="en-US" dirty="0"/>
            </a:p>
          </p:txBody>
        </p:sp>
      </p:grpSp>
      <p:grpSp>
        <p:nvGrpSpPr>
          <p:cNvPr id="13" name="Group 12"/>
          <p:cNvGrpSpPr/>
          <p:nvPr/>
        </p:nvGrpSpPr>
        <p:grpSpPr>
          <a:xfrm>
            <a:off x="1447800" y="3200400"/>
            <a:ext cx="5356893" cy="3657600"/>
            <a:chOff x="1447800" y="3200400"/>
            <a:chExt cx="5356893" cy="3657600"/>
          </a:xfrm>
        </p:grpSpPr>
        <p:pic>
          <p:nvPicPr>
            <p:cNvPr id="6" name="Picture 5"/>
            <p:cNvPicPr>
              <a:picLocks noChangeAspect="1"/>
            </p:cNvPicPr>
            <p:nvPr/>
          </p:nvPicPr>
          <p:blipFill>
            <a:blip r:embed="rId3" cstate="print"/>
            <a:srcRect/>
            <a:stretch>
              <a:fillRect/>
            </a:stretch>
          </p:blipFill>
          <p:spPr bwMode="auto">
            <a:xfrm>
              <a:off x="1447800" y="3200400"/>
              <a:ext cx="5356893" cy="2667000"/>
            </a:xfrm>
            <a:prstGeom prst="rect">
              <a:avLst/>
            </a:prstGeom>
            <a:noFill/>
            <a:ln w="9525">
              <a:noFill/>
              <a:miter lim="800000"/>
              <a:headEnd/>
              <a:tailEnd/>
            </a:ln>
          </p:spPr>
        </p:pic>
        <p:sp>
          <p:nvSpPr>
            <p:cNvPr id="12" name="TextBox 11"/>
            <p:cNvSpPr txBox="1"/>
            <p:nvPr/>
          </p:nvSpPr>
          <p:spPr>
            <a:xfrm>
              <a:off x="3124200" y="6488668"/>
              <a:ext cx="2438400" cy="369332"/>
            </a:xfrm>
            <a:prstGeom prst="rect">
              <a:avLst/>
            </a:prstGeom>
            <a:noFill/>
          </p:spPr>
          <p:txBody>
            <a:bodyPr wrap="square" rtlCol="0">
              <a:spAutoFit/>
            </a:bodyPr>
            <a:lstStyle/>
            <a:p>
              <a:r>
                <a:rPr lang="en-US" dirty="0" smtClean="0"/>
                <a:t>Break Even Year</a:t>
              </a:r>
              <a:endParaRPr lang="en-US" dirty="0"/>
            </a:p>
          </p:txBody>
        </p:sp>
      </p:grpSp>
      <p:sp>
        <p:nvSpPr>
          <p:cNvPr id="2" name="Title 1"/>
          <p:cNvSpPr>
            <a:spLocks noGrp="1"/>
          </p:cNvSpPr>
          <p:nvPr>
            <p:ph type="title"/>
          </p:nvPr>
        </p:nvSpPr>
        <p:spPr/>
        <p:txBody>
          <a:bodyPr/>
          <a:lstStyle/>
          <a:p>
            <a:r>
              <a:rPr lang="en-US" dirty="0" smtClean="0"/>
              <a:t>CBA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25</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 CBA comparison?</a:t>
            </a:r>
          </a:p>
          <a:p>
            <a:pPr lvl="1"/>
            <a:r>
              <a:rPr lang="en-US" dirty="0" smtClean="0"/>
              <a:t>In </a:t>
            </a:r>
            <a:r>
              <a:rPr lang="en-US" dirty="0" smtClean="0"/>
              <a:t>a CBA comparison, you can compare the CBA metrics from different CBA Sessions in tabular or graphical formats</a:t>
            </a:r>
            <a:r>
              <a:rPr lang="en-US" b="1" dirty="0" smtClean="0"/>
              <a:t>.</a:t>
            </a:r>
          </a:p>
        </p:txBody>
      </p:sp>
      <p:grpSp>
        <p:nvGrpSpPr>
          <p:cNvPr id="16" name="Group 15"/>
          <p:cNvGrpSpPr/>
          <p:nvPr/>
        </p:nvGrpSpPr>
        <p:grpSpPr>
          <a:xfrm>
            <a:off x="3200400" y="3429000"/>
            <a:ext cx="5636422" cy="3429000"/>
            <a:chOff x="3200400" y="3429000"/>
            <a:chExt cx="5636422" cy="3429000"/>
          </a:xfrm>
        </p:grpSpPr>
        <p:pic>
          <p:nvPicPr>
            <p:cNvPr id="7" name="Picture 6"/>
            <p:cNvPicPr>
              <a:picLocks noChangeAspect="1"/>
            </p:cNvPicPr>
            <p:nvPr/>
          </p:nvPicPr>
          <p:blipFill>
            <a:blip r:embed="rId4" cstate="print"/>
            <a:srcRect/>
            <a:stretch>
              <a:fillRect/>
            </a:stretch>
          </p:blipFill>
          <p:spPr bwMode="auto">
            <a:xfrm>
              <a:off x="3200400" y="3429000"/>
              <a:ext cx="5636422" cy="2895600"/>
            </a:xfrm>
            <a:prstGeom prst="rect">
              <a:avLst/>
            </a:prstGeom>
            <a:noFill/>
            <a:ln w="9525">
              <a:noFill/>
              <a:miter lim="800000"/>
              <a:headEnd/>
              <a:tailEnd/>
            </a:ln>
          </p:spPr>
        </p:pic>
        <p:sp>
          <p:nvSpPr>
            <p:cNvPr id="15" name="TextBox 14"/>
            <p:cNvSpPr txBox="1"/>
            <p:nvPr/>
          </p:nvSpPr>
          <p:spPr>
            <a:xfrm>
              <a:off x="5715000" y="6488668"/>
              <a:ext cx="2044149" cy="369332"/>
            </a:xfrm>
            <a:prstGeom prst="rect">
              <a:avLst/>
            </a:prstGeom>
            <a:noFill/>
          </p:spPr>
          <p:txBody>
            <a:bodyPr wrap="none" rtlCol="0">
              <a:spAutoFit/>
            </a:bodyPr>
            <a:lstStyle/>
            <a:p>
              <a:r>
                <a:rPr lang="en-US" dirty="0" smtClean="0"/>
                <a:t>Benefit </a:t>
              </a:r>
              <a:r>
                <a:rPr lang="en-US" dirty="0" smtClean="0"/>
                <a:t>C</a:t>
              </a:r>
              <a:r>
                <a:rPr lang="en-US" dirty="0" smtClean="0"/>
                <a:t>ost Ratio</a:t>
              </a:r>
              <a:endParaRPr lang="en-US" dirty="0"/>
            </a:p>
          </p:txBody>
        </p:sp>
      </p:grpSp>
      <p:grpSp>
        <p:nvGrpSpPr>
          <p:cNvPr id="18" name="Group 17"/>
          <p:cNvGrpSpPr/>
          <p:nvPr/>
        </p:nvGrpSpPr>
        <p:grpSpPr>
          <a:xfrm>
            <a:off x="3581400" y="2352040"/>
            <a:ext cx="5270500" cy="4570492"/>
            <a:chOff x="3581400" y="2352040"/>
            <a:chExt cx="5270500" cy="4570492"/>
          </a:xfrm>
        </p:grpSpPr>
        <p:pic>
          <p:nvPicPr>
            <p:cNvPr id="9" name="Picture 8"/>
            <p:cNvPicPr/>
            <p:nvPr/>
          </p:nvPicPr>
          <p:blipFill>
            <a:blip r:embed="rId5" cstate="print"/>
            <a:srcRect/>
            <a:stretch>
              <a:fillRect/>
            </a:stretch>
          </p:blipFill>
          <p:spPr bwMode="auto">
            <a:xfrm>
              <a:off x="3581400" y="2352040"/>
              <a:ext cx="5270500" cy="3743960"/>
            </a:xfrm>
            <a:prstGeom prst="rect">
              <a:avLst/>
            </a:prstGeom>
            <a:noFill/>
            <a:ln w="9525">
              <a:noFill/>
              <a:miter lim="800000"/>
              <a:headEnd/>
              <a:tailEnd/>
            </a:ln>
          </p:spPr>
        </p:pic>
        <p:sp>
          <p:nvSpPr>
            <p:cNvPr id="17" name="TextBox 16"/>
            <p:cNvSpPr txBox="1"/>
            <p:nvPr/>
          </p:nvSpPr>
          <p:spPr>
            <a:xfrm>
              <a:off x="5791200" y="6553200"/>
              <a:ext cx="2428870" cy="369332"/>
            </a:xfrm>
            <a:prstGeom prst="rect">
              <a:avLst/>
            </a:prstGeom>
            <a:noFill/>
          </p:spPr>
          <p:txBody>
            <a:bodyPr wrap="none" rtlCol="0">
              <a:spAutoFit/>
            </a:bodyPr>
            <a:lstStyle/>
            <a:p>
              <a:r>
                <a:rPr lang="en-US" dirty="0" smtClean="0"/>
                <a:t>Graphical comparison</a:t>
              </a:r>
              <a:endParaRPr lang="en-US" dirty="0"/>
            </a:p>
          </p:txBody>
        </p:sp>
      </p:gr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Review Questions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26</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dirty="0" smtClean="0"/>
              <a:t>Exercise 1: Creating a CBA session and visualizing the results</a:t>
            </a:r>
          </a:p>
          <a:p>
            <a:r>
              <a:rPr lang="en-US" dirty="0" smtClean="0"/>
              <a:t>Exercise 2: Clone and edit a CBA session</a:t>
            </a:r>
          </a:p>
          <a:p>
            <a:r>
              <a:rPr lang="en-US" dirty="0" smtClean="0"/>
              <a:t>Exercise 3: Cloning and modifying a CBA setup </a:t>
            </a:r>
          </a:p>
          <a:p>
            <a:r>
              <a:rPr lang="en-US" dirty="0" smtClean="0"/>
              <a:t>Exercise 4: Creating a CBA comparison</a:t>
            </a:r>
          </a:p>
          <a:p>
            <a:pPr>
              <a:buNone/>
            </a:pPr>
            <a:endParaRPr lang="en-US" dirty="0" smtClean="0"/>
          </a:p>
          <a:p>
            <a:endParaRPr lang="en-US" dirty="0" smtClean="0"/>
          </a:p>
          <a:p>
            <a:endParaRPr lang="en-US" dirty="0" smtClean="0"/>
          </a:p>
          <a:p>
            <a:pPr lvl="0"/>
            <a:r>
              <a:rPr lang="en-US" dirty="0" smtClean="0"/>
              <a:t>Question 1: What is a CBA session?</a:t>
            </a:r>
          </a:p>
          <a:p>
            <a:r>
              <a:rPr lang="en-US" dirty="0" smtClean="0"/>
              <a:t>Question 2: What is a CBA comparison?</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MCA Setup</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28</a:t>
            </a:fld>
            <a:endParaRPr lang="en-US" dirty="0"/>
          </a:p>
        </p:txBody>
      </p:sp>
      <p:sp>
        <p:nvSpPr>
          <p:cNvPr id="5" name="Content Placeholder 4"/>
          <p:cNvSpPr>
            <a:spLocks noGrp="1"/>
          </p:cNvSpPr>
          <p:nvPr>
            <p:ph idx="1"/>
          </p:nvPr>
        </p:nvSpPr>
        <p:spPr>
          <a:xfrm>
            <a:off x="228600" y="1066800"/>
            <a:ext cx="8305800" cy="5257800"/>
          </a:xfrm>
        </p:spPr>
        <p:txBody>
          <a:bodyPr>
            <a:normAutofit/>
          </a:bodyPr>
          <a:lstStyle/>
          <a:p>
            <a:r>
              <a:rPr lang="en-US" sz="2800" dirty="0" smtClean="0"/>
              <a:t>In the DSS, an MCA setup </a:t>
            </a:r>
            <a:r>
              <a:rPr lang="en-US" sz="2800" dirty="0" smtClean="0"/>
              <a:t>is </a:t>
            </a:r>
            <a:r>
              <a:rPr lang="en-US" sz="2800" dirty="0" smtClean="0"/>
              <a:t>where you select:</a:t>
            </a:r>
          </a:p>
          <a:p>
            <a:pPr lvl="1">
              <a:lnSpc>
                <a:spcPct val="150000"/>
              </a:lnSpc>
            </a:pPr>
            <a:r>
              <a:rPr lang="en-US" sz="2700" dirty="0" smtClean="0"/>
              <a:t>The scenarios that will be evaluated</a:t>
            </a:r>
          </a:p>
          <a:p>
            <a:pPr lvl="1">
              <a:lnSpc>
                <a:spcPct val="150000"/>
              </a:lnSpc>
            </a:pPr>
            <a:r>
              <a:rPr lang="en-US" sz="2700" dirty="0" smtClean="0"/>
              <a:t>Indicators that will be used to evaluate the scenarios. </a:t>
            </a:r>
          </a:p>
          <a:p>
            <a:pPr lvl="1">
              <a:lnSpc>
                <a:spcPct val="150000"/>
              </a:lnSpc>
            </a:pPr>
            <a:r>
              <a:rPr lang="en-US" sz="2700" dirty="0" smtClean="0"/>
              <a:t>Criteria that is based on the indicators which needs be exhaustive and consistent, and in that case they are called non-redundant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29</a:t>
            </a:fld>
            <a:endParaRPr lang="en-US" dirty="0"/>
          </a:p>
        </p:txBody>
      </p:sp>
      <p:sp>
        <p:nvSpPr>
          <p:cNvPr id="5" name="Content Placeholder 4"/>
          <p:cNvSpPr>
            <a:spLocks noGrp="1"/>
          </p:cNvSpPr>
          <p:nvPr>
            <p:ph idx="1"/>
          </p:nvPr>
        </p:nvSpPr>
        <p:spPr>
          <a:xfrm>
            <a:off x="228600" y="1066800"/>
            <a:ext cx="8305800" cy="5257800"/>
          </a:xfrm>
        </p:spPr>
        <p:txBody>
          <a:bodyPr>
            <a:normAutofit/>
          </a:bodyPr>
          <a:lstStyle/>
          <a:p>
            <a:r>
              <a:rPr lang="en-US" sz="2800" dirty="0" smtClean="0"/>
              <a:t>After </a:t>
            </a:r>
            <a:r>
              <a:rPr lang="en-US" sz="2800" dirty="0" smtClean="0"/>
              <a:t>defining the criteria, the next step is to normalize them. Normalization is an important process to ensure that the different criteria values are comparable</a:t>
            </a:r>
            <a:r>
              <a:rPr lang="en-US" sz="2800" dirty="0" smtClean="0"/>
              <a:t>.</a:t>
            </a:r>
          </a:p>
          <a:p>
            <a:r>
              <a:rPr lang="en-US" sz="2800" dirty="0" smtClean="0"/>
              <a:t>Normalization can be done using either:</a:t>
            </a:r>
          </a:p>
          <a:p>
            <a:pPr lvl="1">
              <a:lnSpc>
                <a:spcPct val="150000"/>
              </a:lnSpc>
            </a:pPr>
            <a:r>
              <a:rPr lang="en-US" sz="2700" dirty="0" smtClean="0"/>
              <a:t>Percentage of </a:t>
            </a:r>
            <a:r>
              <a:rPr lang="en-US" sz="2700" dirty="0" smtClean="0"/>
              <a:t>Maximum</a:t>
            </a:r>
          </a:p>
          <a:p>
            <a:pPr lvl="1">
              <a:lnSpc>
                <a:spcPct val="150000"/>
              </a:lnSpc>
            </a:pPr>
            <a:r>
              <a:rPr lang="en-US" sz="2800" dirty="0" smtClean="0">
                <a:latin typeface="Times New Roman"/>
                <a:ea typeface="Arial Unicode MS"/>
              </a:rPr>
              <a:t>Percentage of </a:t>
            </a:r>
            <a:r>
              <a:rPr lang="en-US" sz="2800" dirty="0" smtClean="0">
                <a:latin typeface="Times New Roman"/>
                <a:ea typeface="Arial Unicode MS"/>
              </a:rPr>
              <a:t>Range</a:t>
            </a:r>
          </a:p>
          <a:p>
            <a:pPr lvl="1">
              <a:lnSpc>
                <a:spcPct val="150000"/>
              </a:lnSpc>
            </a:pPr>
            <a:r>
              <a:rPr lang="en-US" sz="2800" dirty="0" smtClean="0"/>
              <a:t>Percentage of </a:t>
            </a:r>
            <a:r>
              <a:rPr lang="en-US" sz="2800" dirty="0" smtClean="0"/>
              <a:t>total</a:t>
            </a:r>
          </a:p>
          <a:p>
            <a:pPr lvl="1">
              <a:lnSpc>
                <a:spcPct val="150000"/>
              </a:lnSpc>
            </a:pPr>
            <a:r>
              <a:rPr lang="en-US" sz="2800" dirty="0" smtClean="0">
                <a:latin typeface="Times New Roman"/>
                <a:ea typeface="Arial Unicode MS"/>
              </a:rPr>
              <a:t>Unit Vector</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CBA </a:t>
            </a:r>
            <a:r>
              <a:rPr lang="en-US" sz="9600" dirty="0" smtClean="0"/>
              <a:t>/ MCA Concepts</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30</a:t>
            </a:fld>
            <a:endParaRPr lang="en-US" dirty="0"/>
          </a:p>
        </p:txBody>
      </p:sp>
      <p:sp>
        <p:nvSpPr>
          <p:cNvPr id="5" name="Content Placeholder 4"/>
          <p:cNvSpPr>
            <a:spLocks noGrp="1"/>
          </p:cNvSpPr>
          <p:nvPr>
            <p:ph idx="1"/>
          </p:nvPr>
        </p:nvSpPr>
        <p:spPr>
          <a:xfrm>
            <a:off x="228600" y="762000"/>
            <a:ext cx="8305800" cy="5257800"/>
          </a:xfrm>
        </p:spPr>
        <p:txBody>
          <a:bodyPr>
            <a:normAutofit/>
          </a:bodyPr>
          <a:lstStyle/>
          <a:p>
            <a:r>
              <a:rPr lang="en-US" sz="2800" dirty="0" smtClean="0"/>
              <a:t>After normalization, a decision matrix is assembled. </a:t>
            </a:r>
            <a:endParaRPr lang="en-US" sz="2800" dirty="0" smtClean="0"/>
          </a:p>
          <a:p>
            <a:r>
              <a:rPr lang="en-US" sz="2800" dirty="0" smtClean="0"/>
              <a:t>This </a:t>
            </a:r>
            <a:r>
              <a:rPr lang="en-US" sz="2800" dirty="0" smtClean="0"/>
              <a:t>matrix should always be subjected to a simple, structured review before the analysis proceeds to remove </a:t>
            </a:r>
            <a:r>
              <a:rPr lang="en-US" sz="2800" dirty="0" smtClean="0">
                <a:solidFill>
                  <a:srgbClr val="FF0000"/>
                </a:solidFill>
              </a:rPr>
              <a:t>redundant criteria </a:t>
            </a:r>
            <a:r>
              <a:rPr lang="en-US" sz="2800" dirty="0" smtClean="0"/>
              <a:t>and identify </a:t>
            </a:r>
            <a:r>
              <a:rPr lang="en-US" sz="2800" dirty="0" smtClean="0">
                <a:solidFill>
                  <a:srgbClr val="FF0000"/>
                </a:solidFill>
              </a:rPr>
              <a:t>dominant scenario(s)</a:t>
            </a:r>
            <a:r>
              <a:rPr lang="en-US" sz="2800" dirty="0" smtClean="0"/>
              <a:t>.</a:t>
            </a:r>
          </a:p>
        </p:txBody>
      </p:sp>
      <p:pic>
        <p:nvPicPr>
          <p:cNvPr id="6" name="Picture 5"/>
          <p:cNvPicPr/>
          <p:nvPr/>
        </p:nvPicPr>
        <p:blipFill>
          <a:blip r:embed="rId2" cstate="print"/>
          <a:srcRect/>
          <a:stretch>
            <a:fillRect/>
          </a:stretch>
        </p:blipFill>
        <p:spPr bwMode="auto">
          <a:xfrm>
            <a:off x="3107055" y="3505200"/>
            <a:ext cx="5274945" cy="3290537"/>
          </a:xfrm>
          <a:prstGeom prst="rect">
            <a:avLst/>
          </a:prstGeom>
          <a:noFill/>
          <a:ln w="9525">
            <a:noFill/>
            <a:miter lim="800000"/>
            <a:headEnd/>
            <a:tailEnd/>
          </a:ln>
        </p:spPr>
      </p:pic>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 calcmode="lin" valueType="num">
                                      <p:cBhvr additive="base">
                                        <p:cTn id="1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MCA Setup</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31</a:t>
            </a:fld>
            <a:endParaRPr lang="en-US" dirty="0"/>
          </a:p>
        </p:txBody>
      </p:sp>
      <p:sp>
        <p:nvSpPr>
          <p:cNvPr id="5" name="Content Placeholder 4"/>
          <p:cNvSpPr>
            <a:spLocks noGrp="1"/>
          </p:cNvSpPr>
          <p:nvPr>
            <p:ph idx="1"/>
          </p:nvPr>
        </p:nvSpPr>
        <p:spPr>
          <a:xfrm>
            <a:off x="228600" y="1066800"/>
            <a:ext cx="8305800" cy="5257800"/>
          </a:xfrm>
        </p:spPr>
        <p:txBody>
          <a:bodyPr>
            <a:normAutofit/>
          </a:bodyPr>
          <a:lstStyle/>
          <a:p>
            <a:r>
              <a:rPr lang="en-US" sz="2800" dirty="0" smtClean="0"/>
              <a:t>The MCA </a:t>
            </a:r>
            <a:r>
              <a:rPr lang="en-US" sz="2800" dirty="0" smtClean="0"/>
              <a:t>setup </a:t>
            </a:r>
            <a:r>
              <a:rPr lang="en-US" sz="2800" dirty="0" smtClean="0"/>
              <a:t>window:</a:t>
            </a:r>
            <a:endParaRPr lang="en-US" sz="2800" dirty="0" smtClean="0"/>
          </a:p>
        </p:txBody>
      </p:sp>
      <p:pic>
        <p:nvPicPr>
          <p:cNvPr id="6" name="Picture 5"/>
          <p:cNvPicPr/>
          <p:nvPr/>
        </p:nvPicPr>
        <p:blipFill>
          <a:blip r:embed="rId2" cstate="print"/>
          <a:srcRect/>
          <a:stretch>
            <a:fillRect/>
          </a:stretch>
        </p:blipFill>
        <p:spPr bwMode="auto">
          <a:xfrm>
            <a:off x="990600" y="1676400"/>
            <a:ext cx="7315200" cy="4876800"/>
          </a:xfrm>
          <a:prstGeom prst="rect">
            <a:avLst/>
          </a:prstGeom>
          <a:noFill/>
          <a:ln w="9525">
            <a:noFill/>
            <a:miter lim="800000"/>
            <a:headEnd/>
            <a:tailEnd/>
          </a:ln>
        </p:spPr>
      </p:pic>
      <p:sp>
        <p:nvSpPr>
          <p:cNvPr id="7" name="Oval 6"/>
          <p:cNvSpPr/>
          <p:nvPr/>
        </p:nvSpPr>
        <p:spPr>
          <a:xfrm>
            <a:off x="2438400" y="4572000"/>
            <a:ext cx="2819400" cy="7620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85800" y="1676400"/>
            <a:ext cx="1905000" cy="5334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295400" y="6096000"/>
            <a:ext cx="3962400" cy="609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324600" y="1676400"/>
            <a:ext cx="2057400" cy="1752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P spid="7" grpId="0" animBg="1"/>
      <p:bldP spid="8" grpId="0" animBg="1"/>
      <p:bldP spid="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Review Questions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32</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dirty="0" smtClean="0"/>
              <a:t>Exercise 1: Creating an MCA setup</a:t>
            </a:r>
          </a:p>
          <a:p>
            <a:endParaRPr lang="en-US" dirty="0" smtClean="0"/>
          </a:p>
          <a:p>
            <a:endParaRPr lang="en-US" dirty="0" smtClean="0"/>
          </a:p>
          <a:p>
            <a:endParaRPr lang="en-US" dirty="0" smtClean="0"/>
          </a:p>
          <a:p>
            <a:endParaRPr lang="en-US" dirty="0" smtClean="0"/>
          </a:p>
          <a:p>
            <a:endParaRPr lang="en-US" dirty="0" smtClean="0"/>
          </a:p>
          <a:p>
            <a:r>
              <a:rPr lang="en-US" dirty="0" smtClean="0"/>
              <a:t>Question 1 : What is an MCA setup in the DSS?</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chor="ctr">
            <a:normAutofit/>
          </a:bodyPr>
          <a:lstStyle/>
          <a:p>
            <a:pPr algn="ctr">
              <a:buNone/>
            </a:pPr>
            <a:r>
              <a:rPr lang="en-US" sz="9600" dirty="0" smtClean="0"/>
              <a:t>MCA </a:t>
            </a:r>
            <a:r>
              <a:rPr lang="en-US" sz="9600" dirty="0" smtClean="0"/>
              <a:t>Sessions and </a:t>
            </a:r>
            <a:r>
              <a:rPr lang="en-US" sz="9600" dirty="0" smtClean="0"/>
              <a:t>Comparison</a:t>
            </a:r>
            <a:endParaRPr lang="en-US" sz="9600"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34</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an MCA session?</a:t>
            </a:r>
          </a:p>
          <a:p>
            <a:pPr lvl="1">
              <a:lnSpc>
                <a:spcPct val="150000"/>
              </a:lnSpc>
            </a:pPr>
            <a:r>
              <a:rPr lang="en-US" dirty="0" smtClean="0"/>
              <a:t>An MCA Session is created based upon an MCA setup.</a:t>
            </a:r>
          </a:p>
          <a:p>
            <a:pPr lvl="1">
              <a:lnSpc>
                <a:spcPct val="150000"/>
              </a:lnSpc>
            </a:pPr>
            <a:r>
              <a:rPr lang="en-US" dirty="0" smtClean="0"/>
              <a:t>One MCA Setup can include several MCA Sessions.  </a:t>
            </a:r>
          </a:p>
          <a:p>
            <a:pPr lvl="1">
              <a:lnSpc>
                <a:spcPct val="150000"/>
              </a:lnSpc>
            </a:pPr>
            <a:r>
              <a:rPr lang="en-US" dirty="0" smtClean="0"/>
              <a:t>Typically, each stakeholder could have his/her own session. </a:t>
            </a:r>
          </a:p>
          <a:p>
            <a:pPr lvl="1">
              <a:lnSpc>
                <a:spcPct val="150000"/>
              </a:lnSpc>
            </a:pPr>
            <a:r>
              <a:rPr lang="en-US" dirty="0" smtClean="0"/>
              <a:t>In a session, you can have only one set of limits (upper and lower) per criterion. No matter how many stakeholders are there, the set of limits have to be agreed for each session. </a:t>
            </a:r>
            <a:r>
              <a:rPr lang="en-US" dirty="0" smtClean="0"/>
              <a:t> </a:t>
            </a:r>
            <a:endParaRPr lang="en-US" dirty="0" smtClean="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print"/>
          <a:srcRect/>
          <a:stretch>
            <a:fillRect/>
          </a:stretch>
        </p:blipFill>
        <p:spPr bwMode="auto">
          <a:xfrm>
            <a:off x="1905000" y="2819400"/>
            <a:ext cx="6066790" cy="225996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MCA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35</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an MCA session?</a:t>
            </a:r>
          </a:p>
          <a:p>
            <a:pPr lvl="1"/>
            <a:r>
              <a:rPr lang="en-US" dirty="0" smtClean="0"/>
              <a:t>Scenarios </a:t>
            </a:r>
            <a:r>
              <a:rPr lang="en-US" dirty="0" smtClean="0"/>
              <a:t>including criteria that violate these limits are not included in the ranking of scenarios and are kept but marked red. </a:t>
            </a:r>
          </a:p>
        </p:txBody>
      </p:sp>
      <p:sp>
        <p:nvSpPr>
          <p:cNvPr id="8" name="Rectangle 7"/>
          <p:cNvSpPr/>
          <p:nvPr/>
        </p:nvSpPr>
        <p:spPr>
          <a:xfrm>
            <a:off x="2057400" y="4419600"/>
            <a:ext cx="5791200" cy="457200"/>
          </a:xfrm>
          <a:prstGeom prst="rect">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2"/>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Sessions and comparison</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36</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an MCA comparison?</a:t>
            </a:r>
          </a:p>
          <a:p>
            <a:pPr lvl="1"/>
            <a:r>
              <a:rPr lang="en-US" dirty="0" smtClean="0"/>
              <a:t>In an MCA comparison, you can compare a number of MCA sessions. </a:t>
            </a:r>
          </a:p>
          <a:p>
            <a:pPr lvl="1"/>
            <a:r>
              <a:rPr lang="en-US" dirty="0" smtClean="0"/>
              <a:t>These sessions have be under the same MCA setup. </a:t>
            </a:r>
          </a:p>
          <a:p>
            <a:pPr lvl="1"/>
            <a:r>
              <a:rPr lang="en-US" dirty="0" smtClean="0"/>
              <a:t>A comparison is run using the 'Compare sessions' tool from the 'Tools' explorer. </a:t>
            </a:r>
          </a:p>
          <a:p>
            <a:pPr lvl="1"/>
            <a:r>
              <a:rPr lang="en-US" dirty="0" smtClean="0"/>
              <a:t>In an MCA comparison, you can compare the ranking of scenarios from different sessions and find the best scenario(s).</a:t>
            </a:r>
            <a:endParaRPr lang="en-US" b="1" dirty="0" smtClean="0"/>
          </a:p>
        </p:txBody>
      </p:sp>
      <p:pic>
        <p:nvPicPr>
          <p:cNvPr id="5" name="Picture 4"/>
          <p:cNvPicPr/>
          <p:nvPr/>
        </p:nvPicPr>
        <p:blipFill>
          <a:blip r:embed="rId2" cstate="print"/>
          <a:srcRect/>
          <a:stretch>
            <a:fillRect/>
          </a:stretch>
        </p:blipFill>
        <p:spPr bwMode="auto">
          <a:xfrm>
            <a:off x="3810000" y="4343400"/>
            <a:ext cx="4114800" cy="2438400"/>
          </a:xfrm>
          <a:prstGeom prst="rect">
            <a:avLst/>
          </a:prstGeom>
          <a:noFill/>
          <a:ln w="9525">
            <a:noFill/>
            <a:miter lim="800000"/>
            <a:headEnd/>
            <a:tailEnd/>
          </a:ln>
        </p:spPr>
      </p:pic>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 and Review Questions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37</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dirty="0" smtClean="0"/>
              <a:t>Exercise 1: Creating an MCA session and visualizing the results</a:t>
            </a:r>
          </a:p>
          <a:p>
            <a:r>
              <a:rPr lang="en-US" dirty="0" smtClean="0"/>
              <a:t>Exercise 2: MCA Sensitivity Analysis</a:t>
            </a:r>
          </a:p>
          <a:p>
            <a:r>
              <a:rPr lang="en-US" dirty="0" smtClean="0"/>
              <a:t>Exercise 3: Creating an MCA comparison</a:t>
            </a:r>
          </a:p>
          <a:p>
            <a:pPr>
              <a:buNone/>
            </a:pPr>
            <a:endParaRPr lang="en-US" dirty="0" smtClean="0"/>
          </a:p>
          <a:p>
            <a:endParaRPr lang="en-US" dirty="0" smtClean="0"/>
          </a:p>
          <a:p>
            <a:endParaRPr lang="en-US" dirty="0" smtClean="0"/>
          </a:p>
          <a:p>
            <a:pPr lvl="0"/>
            <a:r>
              <a:rPr lang="en-US" dirty="0" smtClean="0"/>
              <a:t>Question 1: What is an MCA session?</a:t>
            </a:r>
          </a:p>
          <a:p>
            <a:r>
              <a:rPr lang="en-US" dirty="0" smtClean="0"/>
              <a:t>Question 2: What is an MCA comparison?</a:t>
            </a:r>
          </a:p>
          <a:p>
            <a:endParaRPr lang="en-US" dirty="0" smtClean="0"/>
          </a:p>
          <a:p>
            <a:endParaRPr lang="en-US" dirty="0" smtClean="0"/>
          </a:p>
          <a:p>
            <a:endParaRPr lang="en-US" dirty="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4</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CBA?</a:t>
            </a:r>
            <a:endParaRPr lang="en-US" dirty="0" smtClean="0"/>
          </a:p>
          <a:p>
            <a:pPr lvl="1"/>
            <a:r>
              <a:rPr lang="en-US" dirty="0" smtClean="0"/>
              <a:t> </a:t>
            </a:r>
            <a:r>
              <a:rPr lang="en-US" dirty="0" smtClean="0"/>
              <a:t>A </a:t>
            </a:r>
            <a:r>
              <a:rPr lang="en-US" dirty="0" smtClean="0"/>
              <a:t>Cost Benefit Analysis (CBA) is an assessment of all the costs and benefits of alternative options to evaluate if the benefits outweigh costs. </a:t>
            </a:r>
            <a:endParaRPr lang="en-US" dirty="0" smtClean="0"/>
          </a:p>
          <a:p>
            <a:pPr lvl="1"/>
            <a:r>
              <a:rPr lang="en-US" dirty="0" smtClean="0"/>
              <a:t>CBA </a:t>
            </a:r>
            <a:r>
              <a:rPr lang="en-US" dirty="0" smtClean="0"/>
              <a:t>seeks to value the expected performance of an option (i.e. scenario) in monetary terms. </a:t>
            </a:r>
            <a:endParaRPr lang="en-US" dirty="0" smtClean="0"/>
          </a:p>
          <a:p>
            <a:pPr lvl="1"/>
            <a:r>
              <a:rPr lang="en-US" dirty="0" smtClean="0"/>
              <a:t>These </a:t>
            </a:r>
            <a:r>
              <a:rPr lang="en-US" dirty="0" smtClean="0"/>
              <a:t>valuations are based on a well-developed economic theory of valuation</a:t>
            </a:r>
            <a:r>
              <a:rPr lang="en-US" dirty="0" smtClean="0"/>
              <a:t>.</a:t>
            </a:r>
          </a:p>
          <a:p>
            <a:r>
              <a:rPr lang="en-US" b="1" dirty="0" smtClean="0"/>
              <a:t>How CBA results are reported?</a:t>
            </a:r>
            <a:endParaRPr lang="en-US" dirty="0" smtClean="0"/>
          </a:p>
          <a:p>
            <a:pPr>
              <a:buNone/>
            </a:pPr>
            <a:r>
              <a:rPr lang="en-US" dirty="0" smtClean="0"/>
              <a:t>    </a:t>
            </a:r>
            <a:r>
              <a:rPr lang="en-US" dirty="0" smtClean="0"/>
              <a:t>CBA typically uses one of several metrics to report findings. Examples are, </a:t>
            </a:r>
            <a:r>
              <a:rPr lang="en-US" dirty="0" smtClean="0">
                <a:solidFill>
                  <a:srgbClr val="FF0000"/>
                </a:solidFill>
              </a:rPr>
              <a:t>the benefit-cost ratio</a:t>
            </a:r>
            <a:r>
              <a:rPr lang="en-US" dirty="0" smtClean="0"/>
              <a:t>, </a:t>
            </a:r>
            <a:r>
              <a:rPr lang="en-US" dirty="0" smtClean="0">
                <a:solidFill>
                  <a:srgbClr val="C00000"/>
                </a:solidFill>
              </a:rPr>
              <a:t>return on investment</a:t>
            </a:r>
            <a:r>
              <a:rPr lang="en-US" dirty="0" smtClean="0"/>
              <a:t>, and </a:t>
            </a:r>
            <a:r>
              <a:rPr lang="en-US" dirty="0" smtClean="0">
                <a:solidFill>
                  <a:srgbClr val="800000"/>
                </a:solidFill>
              </a:rPr>
              <a:t>net present value </a:t>
            </a:r>
            <a:r>
              <a:rPr lang="en-US" dirty="0" smtClean="0"/>
              <a:t>.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5</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The typical workflow of a CBA process?</a:t>
            </a:r>
            <a:endParaRPr lang="en-US" dirty="0" smtClean="0"/>
          </a:p>
          <a:p>
            <a:pPr lvl="1"/>
            <a:r>
              <a:rPr lang="en-US" dirty="0" smtClean="0"/>
              <a:t> Financial experts provide discount rates, external costs/benefits/funding data</a:t>
            </a:r>
          </a:p>
          <a:p>
            <a:pPr lvl="1"/>
            <a:r>
              <a:rPr lang="en-US" dirty="0" smtClean="0"/>
              <a:t>Experts calculate expected benefits (and sometimes costs) using models</a:t>
            </a:r>
          </a:p>
          <a:p>
            <a:pPr lvl="1"/>
            <a:r>
              <a:rPr lang="en-US" dirty="0" smtClean="0"/>
              <a:t>CBAs are created for different scenarios</a:t>
            </a:r>
          </a:p>
          <a:p>
            <a:pPr lvl="1"/>
            <a:r>
              <a:rPr lang="en-US" dirty="0" smtClean="0"/>
              <a:t>Sensitivity of CBA results with respect to discount rates is assessed</a:t>
            </a:r>
          </a:p>
          <a:p>
            <a:pPr lvl="1"/>
            <a:r>
              <a:rPr lang="en-US" dirty="0" smtClean="0"/>
              <a:t>CBA results from different scenarios are compared</a:t>
            </a:r>
          </a:p>
          <a:p>
            <a:pPr lvl="1"/>
            <a:r>
              <a:rPr lang="en-US" dirty="0" smtClean="0"/>
              <a:t>Financially most viable scenario(s) (not necessarily profitable) is(are) identified  </a:t>
            </a:r>
          </a:p>
        </p:txBody>
      </p:sp>
      <p:grpSp>
        <p:nvGrpSpPr>
          <p:cNvPr id="10" name="Group 9"/>
          <p:cNvGrpSpPr/>
          <p:nvPr/>
        </p:nvGrpSpPr>
        <p:grpSpPr>
          <a:xfrm>
            <a:off x="531812" y="2362200"/>
            <a:ext cx="458788" cy="2971800"/>
            <a:chOff x="533400" y="2362200"/>
            <a:chExt cx="458788" cy="2971800"/>
          </a:xfrm>
        </p:grpSpPr>
        <p:sp>
          <p:nvSpPr>
            <p:cNvPr id="5" name="Oval 4"/>
            <p:cNvSpPr/>
            <p:nvPr/>
          </p:nvSpPr>
          <p:spPr>
            <a:xfrm>
              <a:off x="533400" y="2362200"/>
              <a:ext cx="457200" cy="2971800"/>
            </a:xfrm>
            <a:prstGeom prst="ellipse">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a:stCxn id="5" idx="6"/>
            </p:cNvCxnSpPr>
            <p:nvPr/>
          </p:nvCxnSpPr>
          <p:spPr>
            <a:xfrm>
              <a:off x="990600" y="3848100"/>
              <a:ext cx="1588" cy="114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5" idx="2"/>
            </p:cNvCxnSpPr>
            <p:nvPr/>
          </p:nvCxnSpPr>
          <p:spPr>
            <a:xfrm rot="10800000">
              <a:off x="533400" y="3733800"/>
              <a:ext cx="1588" cy="114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6</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The typical workflow of a CBA process in the DSS?</a:t>
            </a:r>
            <a:endParaRPr lang="en-US" dirty="0" smtClean="0"/>
          </a:p>
          <a:p>
            <a:pPr lvl="1"/>
            <a:r>
              <a:rPr lang="en-US" dirty="0" smtClean="0"/>
              <a:t> Create Models</a:t>
            </a:r>
          </a:p>
          <a:p>
            <a:pPr lvl="1"/>
            <a:r>
              <a:rPr lang="en-US" dirty="0" smtClean="0"/>
              <a:t>Define Scenarios for the Models</a:t>
            </a:r>
          </a:p>
          <a:p>
            <a:pPr lvl="1"/>
            <a:r>
              <a:rPr lang="en-US" dirty="0" smtClean="0"/>
              <a:t>Define Indicators for model outputs</a:t>
            </a:r>
          </a:p>
          <a:p>
            <a:pPr lvl="1"/>
            <a:r>
              <a:rPr lang="en-US" dirty="0" smtClean="0"/>
              <a:t>Run (at least one) simulation per scenario</a:t>
            </a:r>
          </a:p>
          <a:p>
            <a:pPr lvl="1"/>
            <a:r>
              <a:rPr lang="en-US" dirty="0" smtClean="0"/>
              <a:t>Review the evaluated Indicators </a:t>
            </a:r>
          </a:p>
          <a:p>
            <a:pPr lvl="1"/>
            <a:r>
              <a:rPr lang="en-US" dirty="0" smtClean="0"/>
              <a:t>Create a CBA Setup </a:t>
            </a:r>
          </a:p>
          <a:p>
            <a:pPr lvl="1"/>
            <a:r>
              <a:rPr lang="en-US" dirty="0" smtClean="0"/>
              <a:t>Create one or more CBA Sessions</a:t>
            </a:r>
          </a:p>
          <a:p>
            <a:pPr lvl="1"/>
            <a:r>
              <a:rPr lang="en-US" dirty="0" smtClean="0"/>
              <a:t>Create a CBA Session Comparison</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anim calcmode="lin" valueType="num">
                                      <p:cBhvr additive="base">
                                        <p:cTn id="55" dur="500" fill="hold"/>
                                        <p:tgtEl>
                                          <p:spTgt spid="14">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CBA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7</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are the CBA pre-requisites in the DSS?</a:t>
            </a:r>
            <a:endParaRPr lang="en-US" dirty="0" smtClean="0"/>
          </a:p>
          <a:p>
            <a:pPr lvl="1"/>
            <a:r>
              <a:rPr lang="en-US" dirty="0" smtClean="0"/>
              <a:t> A model is created for the problem to be analyzed.</a:t>
            </a:r>
          </a:p>
          <a:p>
            <a:pPr lvl="1"/>
            <a:r>
              <a:rPr lang="en-US" dirty="0" smtClean="0"/>
              <a:t>The created model is registered within the DSS.</a:t>
            </a:r>
          </a:p>
          <a:p>
            <a:pPr lvl="1"/>
            <a:r>
              <a:rPr lang="en-US" dirty="0" smtClean="0"/>
              <a:t>At least one scenario is created for the registered model</a:t>
            </a:r>
          </a:p>
          <a:p>
            <a:pPr lvl="1"/>
            <a:r>
              <a:rPr lang="en-US" dirty="0" smtClean="0"/>
              <a:t>One simulation is run successfully for the above scenario</a:t>
            </a:r>
          </a:p>
          <a:p>
            <a:pPr lvl="1"/>
            <a:r>
              <a:rPr lang="en-US" dirty="0" smtClean="0"/>
              <a:t>The Time length of the CBA has to be decided</a:t>
            </a:r>
          </a:p>
          <a:p>
            <a:pPr lvl="1"/>
            <a:r>
              <a:rPr lang="en-US" dirty="0" smtClean="0"/>
              <a:t>Cost and benefits are calculated either based on the simulation results or other sources (e.g. expert judgment)</a:t>
            </a:r>
          </a:p>
          <a:p>
            <a:pPr lvl="1"/>
            <a:r>
              <a:rPr lang="en-US" dirty="0" smtClean="0"/>
              <a:t>The discount rates for the costs and benefits of each of the scenario measures have to be decided. </a:t>
            </a:r>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8</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What is MCA?</a:t>
            </a:r>
            <a:endParaRPr lang="en-US" dirty="0" smtClean="0"/>
          </a:p>
          <a:p>
            <a:pPr lvl="1"/>
            <a:r>
              <a:rPr lang="en-US" dirty="0" smtClean="0"/>
              <a:t> </a:t>
            </a:r>
            <a:r>
              <a:rPr lang="en-US" dirty="0" smtClean="0"/>
              <a:t>A </a:t>
            </a:r>
            <a:r>
              <a:rPr lang="en-US" dirty="0" smtClean="0"/>
              <a:t>Multi Criteria Analysis (MCA) is used for the appraisal of options for policy and other decisions which do not necessarily rely on </a:t>
            </a:r>
            <a:r>
              <a:rPr lang="en-US" dirty="0" smtClean="0">
                <a:solidFill>
                  <a:srgbClr val="FF0000"/>
                </a:solidFill>
              </a:rPr>
              <a:t>monetary</a:t>
            </a:r>
            <a:r>
              <a:rPr lang="en-US" dirty="0" smtClean="0"/>
              <a:t> valuations. </a:t>
            </a:r>
            <a:endParaRPr lang="en-US" dirty="0" smtClean="0"/>
          </a:p>
          <a:p>
            <a:pPr lvl="1"/>
            <a:r>
              <a:rPr lang="en-US" dirty="0" smtClean="0"/>
              <a:t>MCA </a:t>
            </a:r>
            <a:r>
              <a:rPr lang="en-US" dirty="0" smtClean="0"/>
              <a:t>establishes preferences between options by reference to an explicit set of objectives that the decision making body has </a:t>
            </a:r>
            <a:r>
              <a:rPr lang="en-US" dirty="0" smtClean="0"/>
              <a:t>identified</a:t>
            </a:r>
          </a:p>
          <a:p>
            <a:pPr lvl="1"/>
            <a:r>
              <a:rPr lang="en-US" dirty="0" smtClean="0"/>
              <a:t>For each objective, </a:t>
            </a:r>
            <a:r>
              <a:rPr lang="en-US" dirty="0" smtClean="0"/>
              <a:t>established </a:t>
            </a:r>
            <a:r>
              <a:rPr lang="en-US" dirty="0" smtClean="0"/>
              <a:t>measurable indicators and/or criteria </a:t>
            </a:r>
            <a:r>
              <a:rPr lang="en-US" dirty="0" smtClean="0"/>
              <a:t>are used to </a:t>
            </a:r>
            <a:r>
              <a:rPr lang="en-US" dirty="0" smtClean="0"/>
              <a:t>assess the extent to which the </a:t>
            </a:r>
            <a:r>
              <a:rPr lang="en-US" dirty="0" smtClean="0"/>
              <a:t>objective has </a:t>
            </a:r>
            <a:r>
              <a:rPr lang="en-US" dirty="0" smtClean="0"/>
              <a:t>been achieved. </a:t>
            </a:r>
          </a:p>
          <a:p>
            <a:pPr>
              <a:buNone/>
            </a:pPr>
            <a:endParaRPr lang="en-US" dirty="0" smtClean="0"/>
          </a:p>
        </p:txBody>
      </p:sp>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MCA concepts</a:t>
            </a:r>
            <a:endParaRPr lang="en-US" dirty="0"/>
          </a:p>
        </p:txBody>
      </p:sp>
      <p:sp>
        <p:nvSpPr>
          <p:cNvPr id="4" name="Slide Number Placeholder 3"/>
          <p:cNvSpPr>
            <a:spLocks noGrp="1"/>
          </p:cNvSpPr>
          <p:nvPr>
            <p:ph type="sldNum" sz="quarter" idx="12"/>
          </p:nvPr>
        </p:nvSpPr>
        <p:spPr/>
        <p:txBody>
          <a:bodyPr/>
          <a:lstStyle/>
          <a:p>
            <a:pPr>
              <a:defRPr/>
            </a:pPr>
            <a:fld id="{A9D26293-4D8B-41B6-B366-FC14667B8BBD}" type="slidenum">
              <a:rPr lang="en-US" smtClean="0"/>
              <a:pPr>
                <a:defRPr/>
              </a:pPr>
              <a:t>9</a:t>
            </a:fld>
            <a:endParaRPr lang="en-US" dirty="0"/>
          </a:p>
        </p:txBody>
      </p:sp>
      <p:sp>
        <p:nvSpPr>
          <p:cNvPr id="14" name="Content Placeholder 13"/>
          <p:cNvSpPr>
            <a:spLocks noGrp="1"/>
          </p:cNvSpPr>
          <p:nvPr>
            <p:ph idx="1"/>
          </p:nvPr>
        </p:nvSpPr>
        <p:spPr>
          <a:xfrm>
            <a:off x="228600" y="1066800"/>
            <a:ext cx="8458200" cy="5257800"/>
          </a:xfrm>
        </p:spPr>
        <p:txBody>
          <a:bodyPr>
            <a:normAutofit/>
          </a:bodyPr>
          <a:lstStyle/>
          <a:p>
            <a:r>
              <a:rPr lang="en-US" b="1" dirty="0" smtClean="0"/>
              <a:t>How MCA results are reported?</a:t>
            </a:r>
            <a:endParaRPr lang="en-US" dirty="0" smtClean="0"/>
          </a:p>
          <a:p>
            <a:pPr>
              <a:buNone/>
            </a:pPr>
            <a:r>
              <a:rPr lang="en-US" dirty="0" smtClean="0"/>
              <a:t>    A standard feature of multi-criteria analysis is a decision matrix in which each row describes an option and each column describes the performance of the options against an indicator and/or criterion. The individual performance assessments are often numerical, but may also be expressed as color coding. </a:t>
            </a:r>
          </a:p>
          <a:p>
            <a:pPr>
              <a:buNone/>
            </a:pPr>
            <a:endParaRPr lang="en-US" dirty="0" smtClean="0"/>
          </a:p>
        </p:txBody>
      </p:sp>
      <p:pic>
        <p:nvPicPr>
          <p:cNvPr id="5" name="Picture 4"/>
          <p:cNvPicPr/>
          <p:nvPr/>
        </p:nvPicPr>
        <p:blipFill>
          <a:blip r:embed="rId2" cstate="print"/>
          <a:srcRect/>
          <a:stretch>
            <a:fillRect/>
          </a:stretch>
        </p:blipFill>
        <p:spPr bwMode="auto">
          <a:xfrm>
            <a:off x="1066800" y="3886200"/>
            <a:ext cx="7239000" cy="2514600"/>
          </a:xfrm>
          <a:prstGeom prst="rect">
            <a:avLst/>
          </a:prstGeom>
          <a:noFill/>
          <a:ln w="9525">
            <a:noFill/>
            <a:miter lim="800000"/>
            <a:headEnd/>
            <a:tailEnd/>
          </a:ln>
        </p:spPr>
      </p:pic>
    </p:spTree>
    <p:extLst>
      <p:ext uri="{BB962C8B-B14F-4D97-AF65-F5344CB8AC3E}">
        <p14:creationId xmlns="" xmlns:p14="http://schemas.microsoft.com/office/powerpoint/2010/main" val="2526949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3"/>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8327</TotalTime>
  <Words>1810</Words>
  <Application>Microsoft Office PowerPoint</Application>
  <PresentationFormat>On-screen Show (4:3)</PresentationFormat>
  <Paragraphs>251</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Flow</vt:lpstr>
      <vt:lpstr>DSS Training Material</vt:lpstr>
      <vt:lpstr>What will you learn in this module?</vt:lpstr>
      <vt:lpstr>Slide 3</vt:lpstr>
      <vt:lpstr>CBA concepts</vt:lpstr>
      <vt:lpstr>CBA concepts</vt:lpstr>
      <vt:lpstr>CBA concepts</vt:lpstr>
      <vt:lpstr>CBA concepts</vt:lpstr>
      <vt:lpstr>MCA concepts</vt:lpstr>
      <vt:lpstr>MCA concepts</vt:lpstr>
      <vt:lpstr>MCA concepts</vt:lpstr>
      <vt:lpstr>MCA concepts</vt:lpstr>
      <vt:lpstr>MCA concepts</vt:lpstr>
      <vt:lpstr>Slide 13</vt:lpstr>
      <vt:lpstr>The Analysis Manager basics - Components</vt:lpstr>
      <vt:lpstr>Exercises and Review Questions</vt:lpstr>
      <vt:lpstr>Slide 16</vt:lpstr>
      <vt:lpstr>CBA Setup</vt:lpstr>
      <vt:lpstr>CBA Setup</vt:lpstr>
      <vt:lpstr>CBA concepts</vt:lpstr>
      <vt:lpstr>Exercises and Review Questions</vt:lpstr>
      <vt:lpstr>Slide 21</vt:lpstr>
      <vt:lpstr>CBA Sessions and comparison</vt:lpstr>
      <vt:lpstr>CBA Sessions and comparison</vt:lpstr>
      <vt:lpstr>CBA Sessions and comparison</vt:lpstr>
      <vt:lpstr>CBA Sessions and comparison</vt:lpstr>
      <vt:lpstr>Exercises and Review Questions</vt:lpstr>
      <vt:lpstr>Slide 27</vt:lpstr>
      <vt:lpstr>MCA Setup</vt:lpstr>
      <vt:lpstr>MCA Setup</vt:lpstr>
      <vt:lpstr>MCA Setup</vt:lpstr>
      <vt:lpstr>MCA Setup</vt:lpstr>
      <vt:lpstr>Exercises and Review Questions</vt:lpstr>
      <vt:lpstr>Slide 33</vt:lpstr>
      <vt:lpstr>MCA Sessions and comparison</vt:lpstr>
      <vt:lpstr>MCA Sessions and comparison</vt:lpstr>
      <vt:lpstr>MCA Sessions and comparison</vt:lpstr>
      <vt:lpstr>Exercises and Review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NILE BASIN INITIATIVE</dc:title>
  <dc:creator>John Ogwang</dc:creator>
  <cp:lastModifiedBy>Mohamed Hassan</cp:lastModifiedBy>
  <cp:revision>893</cp:revision>
  <dcterms:created xsi:type="dcterms:W3CDTF">2009-05-10T06:24:45Z</dcterms:created>
  <dcterms:modified xsi:type="dcterms:W3CDTF">2015-01-24T12:03:36Z</dcterms:modified>
</cp:coreProperties>
</file>